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embeddedFontLst>
    <p:embeddedFont>
      <p:font typeface="Malgun Gothic" panose="020B0503020000020004" pitchFamily="50" charset="-127"/>
      <p:regular r:id="rId41"/>
      <p:bold r:id="rId42"/>
    </p:embeddedFont>
    <p:embeddedFont>
      <p:font typeface="Malgun Gothic" panose="020B0503020000020004" pitchFamily="50" charset="-127"/>
      <p:regular r:id="rId41"/>
      <p:bold r:id="rId42"/>
    </p:embeddedFont>
    <p:embeddedFont>
      <p:font typeface="Economica" panose="020B0600000101010101" charset="0"/>
      <p:regular r:id="rId43"/>
      <p:bold r:id="rId44"/>
      <p:italic r:id="rId45"/>
      <p:boldItalic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30191C-6534-4E25-B678-E548B5FDC7CC}">
  <a:tblStyle styleId="{AC30191C-6534-4E25-B678-E548B5FDC7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SN의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기능은 특정 영역에 국한되지 않으며, 생리적 상태부터 사회적 당혹감, 인지적 오류에 이르는 광범위한 사건에 반응</a:t>
            </a:r>
            <a:endParaRPr dirty="0"/>
          </a:p>
        </p:txBody>
      </p:sp>
      <p:sp>
        <p:nvSpPr>
          <p:cNvPr id="195" name="Google Shape;19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dirty="0"/>
              <a:t>문제와 같은 “예멘의 수도 사나의 60대 인구 수를 아는가?” 등의 질문을 받았을 때, 먼저 CEN 모드가 활성화되어 즉시 정보 탐색에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착수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dirty="0"/>
              <a:t>탐색은 단일 경로를 따라 순차적으로 모든 데이터를 조사하는 방식이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아닌</a:t>
            </a:r>
            <a:r>
              <a:rPr lang="ko-KR" sz="1200" dirty="0"/>
              <a:t>, 앞서 설명한 복합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네트워크</a:t>
            </a:r>
            <a:r>
              <a:rPr lang="ko-KR" sz="1200" dirty="0"/>
              <a:t>(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범주화의</a:t>
            </a:r>
            <a:r>
              <a:rPr lang="ko-KR" sz="1200" dirty="0"/>
              <a:t>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다양성</a:t>
            </a:r>
            <a:r>
              <a:rPr lang="ko-KR" sz="1200" dirty="0"/>
              <a:t>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원리에</a:t>
            </a:r>
            <a:r>
              <a:rPr lang="ko-KR" sz="1200" dirty="0"/>
              <a:t>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따라</a:t>
            </a:r>
            <a:r>
              <a:rPr lang="ko-KR" sz="1200" dirty="0"/>
              <a:t>,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저장된</a:t>
            </a:r>
            <a:r>
              <a:rPr lang="ko-KR" sz="1200" dirty="0"/>
              <a:t> </a:t>
            </a:r>
            <a:r>
              <a:rPr 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엔그램</a:t>
            </a:r>
            <a:r>
              <a:rPr lang="ko-KR" sz="1200" dirty="0"/>
              <a:t>(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기억</a:t>
            </a:r>
            <a:r>
              <a:rPr lang="ko-KR" sz="1200" dirty="0"/>
              <a:t>)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은</a:t>
            </a:r>
            <a:r>
              <a:rPr lang="ko-KR" sz="1200" dirty="0"/>
              <a:t>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의미</a:t>
            </a:r>
            <a:r>
              <a:rPr lang="ko-KR" sz="1200" dirty="0"/>
              <a:t>,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경험</a:t>
            </a:r>
            <a:r>
              <a:rPr lang="ko-KR" sz="1200" dirty="0"/>
              <a:t>,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감각</a:t>
            </a:r>
            <a:r>
              <a:rPr lang="ko-KR" sz="1200" dirty="0"/>
              <a:t>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등</a:t>
            </a:r>
            <a:r>
              <a:rPr lang="ko-KR" sz="1200" dirty="0"/>
              <a:t>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여러</a:t>
            </a:r>
            <a:r>
              <a:rPr lang="ko-KR" sz="1200" dirty="0"/>
              <a:t>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속성으로</a:t>
            </a:r>
            <a:r>
              <a:rPr lang="ko-KR" sz="1200" dirty="0"/>
              <a:t> 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연결된</a:t>
            </a:r>
            <a:r>
              <a:rPr lang="ko-KR" sz="1200" dirty="0"/>
              <a:t> </a:t>
            </a:r>
            <a:r>
              <a:rPr 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복합</a:t>
            </a:r>
            <a:r>
              <a:rPr lang="ko-KR" sz="1200" b="1" dirty="0"/>
              <a:t> </a:t>
            </a:r>
            <a:r>
              <a:rPr lang="ko-KR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네트워크</a:t>
            </a:r>
            <a:r>
              <a:rPr 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를</a:t>
            </a:r>
            <a:r>
              <a:rPr lang="ko-KR" sz="1200" dirty="0"/>
              <a:t> 형성)</a:t>
            </a:r>
            <a:r>
              <a:rPr lang="ko-KR" sz="1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ko-KR" sz="1200" dirty="0" err="1">
                <a:latin typeface="Malgun Gothic"/>
                <a:ea typeface="Malgun Gothic"/>
                <a:cs typeface="Malgun Gothic"/>
                <a:sym typeface="Malgun Gothic"/>
              </a:rPr>
              <a:t>를</a:t>
            </a:r>
            <a:r>
              <a:rPr lang="ko-KR" sz="1200" dirty="0"/>
              <a:t> 통해 관련된 모든 경로를 </a:t>
            </a:r>
            <a:r>
              <a:rPr lang="ko-KR" sz="1200" b="1" dirty="0"/>
              <a:t>동시에 활성화</a:t>
            </a:r>
            <a:endParaRPr dirty="0"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/>
              <a:t>CEN 의 탐색이 진행되는 동안, 뇌의 '경보 시스템' 이라고 부를 수 있는 SN, 그 중에서도 전측대상피질(ACC)이 탐색 과정을 실시간으로 모니터링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/>
              <a:t>모니터링을 통해 CEN 의 인지 과정에서 명확한 엔그램이 활성화되면 해당 탐색에 대한 명확하게 알고 ACC 갈등 신호는 거의 발생하지 않음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/>
              <a:t>하지만 명확한 엔그램이 활성화되지 않으면, 인간은 불확실한 상태에 돌입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/>
              <a:t>서로 모순되는 여러 기억 조각들이 동시에 활성화될 때 ACC 는 이를 '인지적 갈등' 또는 '불확실성'으로 감지하며 강력한 갈등 신호 발생시킴</a:t>
            </a:r>
            <a:endParaRPr/>
          </a:p>
        </p:txBody>
      </p:sp>
      <p:sp>
        <p:nvSpPr>
          <p:cNvPr id="241" name="Google Shape;24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/>
              <a:t>rlPFC 의 조기 종결 판단은 이 가설의 핵심으로 ACC 가 보낸 갈등 신호가 일정 수준을 넘어서면 뇌는 비효율적인 탐색을 계속하지 않고 조기에 중단하고 '모른다' 혹은 '안다' 의 결론을 내린다.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/>
              <a:t>이 결정의 판단은 전두극피질(rlPFC)의 개입으로 이루어짐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/>
              <a:t>ACC 의 갈등신호가 높을수록 rlPFC 의 활성화 정도 역시 높아지며, 이때 갈등을 해결하는데 드는 인지적 비용이 너무 높다고 판단되면, 탐색을 강제로 중단시키는 차단기 역할을 하게 된다.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/>
              <a:t>이는 탐색을 조기 중단하게 되는 메커니즘으로 작용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/>
              <a:t>더 이상 찾아봐야 소용없으니, 이 시점에서 결론을 내리자는 효율적인 결정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가정 1. 동시적 </a:t>
            </a:r>
            <a:r>
              <a:rPr lang="ko-KR" sz="16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인그램</a:t>
            </a:r>
            <a:r>
              <a:rPr lang="ko-KR" sz="16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탐색, CEN: </a:t>
            </a:r>
            <a:endParaRPr sz="1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초기 기억 탐색은 의식적인 결과 인지 이전의 기억 네트워크 전반에 걸쳐 신속하고, 병렬적이며, 광범위하게 분산된 탐색을 촉발한다. 이 과정은 단일 경로를 순차적으로 탐색하는 것이 아니라, 관련된 모든 경로를 동시에 활성화하는 방식으로 이루어진다. </a:t>
            </a:r>
            <a:endParaRPr sz="1200" b="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가정 2. </a:t>
            </a:r>
            <a:r>
              <a:rPr lang="ko-KR" sz="16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전측대상피질</a:t>
            </a:r>
            <a:r>
              <a:rPr lang="ko-KR" sz="16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-갈등 신호, ACC-</a:t>
            </a:r>
            <a:r>
              <a:rPr lang="ko-KR" sz="16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Conflict</a:t>
            </a:r>
            <a:r>
              <a:rPr lang="ko-KR" sz="16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: </a:t>
            </a:r>
            <a:endParaRPr sz="1600" b="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현저성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네트워크의 일부인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전측대상피질은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CEN 과정의 결과물을 지속적으로 모니터링한다.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ACC는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인출된 기억 흔적들의 불확실성,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단편성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, 또는 상호 경쟁에 비례하는 ‘인지적 갈등’ 신호를 생성한다.</a:t>
            </a:r>
            <a:endParaRPr sz="1200" b="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가정 3. </a:t>
            </a:r>
            <a:r>
              <a:rPr lang="ko-KR" sz="16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전두극피질</a:t>
            </a:r>
            <a:r>
              <a:rPr lang="ko-KR" sz="16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-조기 종료, </a:t>
            </a:r>
            <a:r>
              <a:rPr lang="ko-KR" sz="16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rlPFC-Termination</a:t>
            </a:r>
            <a:r>
              <a:rPr lang="ko-KR" sz="16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: </a:t>
            </a:r>
            <a:r>
              <a:rPr lang="ko-KR" sz="16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 </a:t>
            </a:r>
            <a:endParaRPr sz="1600" b="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전두극피질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rostrolateral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prefrontal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cortex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)은 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ACC로부터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갈등 신호를 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입력받는다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이 신호가 특정 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임계값을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초과하면(즉, 지속적인 탐색의 비용-편익 비율이 높다고 판단되면), 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rlPFC는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탐색 과정을 능동적으로 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종료시켜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‘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모른다’는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판단을 내리게 한다. 이는 비효율적인 인지적 노력을 차단하는 ‘회로 차단기’ 역할을 한다. </a:t>
            </a:r>
            <a:endParaRPr sz="1200" b="0" i="0" u="none" strike="noStrike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Font typeface="Times New Roman"/>
              <a:buNone/>
            </a:pPr>
            <a:r>
              <a:rPr lang="ko-KR" sz="16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 4. 네트워크 동역학: </a:t>
            </a:r>
            <a:endParaRPr sz="1600" b="0" i="0" u="none" strike="noStrike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ACC와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간의 기능적 연결(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functional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coupling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)은 원초적인 갈등 신호를 ‘탐색 </a:t>
            </a:r>
            <a:r>
              <a:rPr lang="ko-KR" sz="1200" b="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중단’이라는</a:t>
            </a:r>
            <a:r>
              <a:rPr lang="ko-KR" sz="1200" b="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메타인지적 결정으로 변환하는 핵심적인 연결 고리이다. 이 상호작용은 고도의 불확실성 상황에서 특히 강화될 것이다.</a:t>
            </a:r>
            <a:endParaRPr dirty="0"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6dabcc5c9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6dabcc5c9a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36dabcc5c9a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d503cf1f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6d503cf1f6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6d503cf1f6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본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실험은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인지적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갈등을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체계적으로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조작하고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탐색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종료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과정을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분리해내기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위해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설계된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독창적인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과제를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사용한다</a:t>
            </a:r>
            <a:r>
              <a:rPr lang="ko-KR">
                <a:solidFill>
                  <a:srgbClr val="1B1C1D"/>
                </a:solidFill>
              </a:rPr>
              <a:t>.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설계의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창의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성은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단순히</a:t>
            </a:r>
            <a:r>
              <a:rPr lang="ko-KR">
                <a:solidFill>
                  <a:srgbClr val="1B1C1D"/>
                </a:solidFill>
              </a:rPr>
              <a:t> '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앎</a:t>
            </a:r>
            <a:r>
              <a:rPr lang="ko-KR">
                <a:solidFill>
                  <a:srgbClr val="1B1C1D"/>
                </a:solidFill>
              </a:rPr>
              <a:t>'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과</a:t>
            </a:r>
            <a:r>
              <a:rPr lang="ko-KR">
                <a:solidFill>
                  <a:srgbClr val="1B1C1D"/>
                </a:solidFill>
              </a:rPr>
              <a:t> '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모름</a:t>
            </a:r>
            <a:r>
              <a:rPr lang="ko-KR">
                <a:solidFill>
                  <a:srgbClr val="1B1C1D"/>
                </a:solidFill>
              </a:rPr>
              <a:t>'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을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대조하는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것을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넘어</a:t>
            </a:r>
            <a:r>
              <a:rPr lang="ko-KR">
                <a:solidFill>
                  <a:srgbClr val="1B1C1D"/>
                </a:solidFill>
              </a:rPr>
              <a:t>,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서로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다른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유형의</a:t>
            </a:r>
            <a:r>
              <a:rPr lang="ko-KR">
                <a:solidFill>
                  <a:srgbClr val="1B1C1D"/>
                </a:solidFill>
              </a:rPr>
              <a:t> '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모름</a:t>
            </a:r>
            <a:r>
              <a:rPr lang="ko-KR">
                <a:solidFill>
                  <a:srgbClr val="1B1C1D"/>
                </a:solidFill>
              </a:rPr>
              <a:t>'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을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유도하여</a:t>
            </a:r>
            <a:r>
              <a:rPr lang="ko-KR">
                <a:solidFill>
                  <a:srgbClr val="1B1C1D"/>
                </a:solidFill>
              </a:rPr>
              <a:t> rlPFC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의</a:t>
            </a:r>
            <a:r>
              <a:rPr lang="ko-KR">
                <a:solidFill>
                  <a:srgbClr val="1B1C1D"/>
                </a:solidFill>
              </a:rPr>
              <a:t> '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회로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차단기</a:t>
            </a:r>
            <a:r>
              <a:rPr lang="ko-KR">
                <a:solidFill>
                  <a:srgbClr val="1B1C1D"/>
                </a:solidFill>
              </a:rPr>
              <a:t>'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기능을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명확히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드러내는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데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있다</a:t>
            </a:r>
            <a:r>
              <a:rPr lang="ko-KR">
                <a:solidFill>
                  <a:srgbClr val="1B1C1D"/>
                </a:solidFill>
              </a:rPr>
              <a:t>.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참가자들은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세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가지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유형의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질문에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답하게</a:t>
            </a:r>
            <a:r>
              <a:rPr lang="ko-KR">
                <a:solidFill>
                  <a:srgbClr val="1B1C1D"/>
                </a:solidFill>
              </a:rPr>
              <a:t> </a:t>
            </a:r>
            <a:r>
              <a:rPr lang="ko-KR">
                <a:solidFill>
                  <a:srgbClr val="1B1C1D"/>
                </a:solidFill>
                <a:latin typeface="Malgun Gothic"/>
                <a:ea typeface="Malgun Gothic"/>
                <a:cs typeface="Malgun Gothic"/>
                <a:sym typeface="Malgun Gothic"/>
              </a:rPr>
              <a:t>된다</a:t>
            </a:r>
            <a:r>
              <a:rPr lang="ko-KR">
                <a:solidFill>
                  <a:srgbClr val="1B1C1D"/>
                </a:solidFill>
              </a:rPr>
              <a:t>.</a:t>
            </a:r>
            <a:endParaRPr/>
          </a:p>
        </p:txBody>
      </p:sp>
      <p:sp>
        <p:nvSpPr>
          <p:cNvPr id="317" name="Google Shape;31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rlPFC를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억제할 경우, [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여러운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질문 -&gt; 모름] 시행의 반응 시간은 통제 조건에 비해 유의미하게 증가할 것이다.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착각 (1) [알(수 있)지만 모른다고 조기판단] 을 통한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rlPFC의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기능을 검증할 수 있다. 비효율적이라고 판단한 탐색을 조기에 중단하는 메커니즘이 사라지는 것이기 때문에 오히려 [어려운 질문]에 대한 답의 정확도가 증가하는 현상이 관측될 것이다.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착각 (2) [모르지만 안다고 조기판단] 을 통한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rlPFC의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기능을 검증할 수 있다.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rlPFC는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인출된 정보의 질을 평가하는 메타인지적 품질 관리에도 관여하는 것으로 알려져 있기에,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rlPFC가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억제될 경우, [어려운 질문 -&gt; 모름] 질문을 [어려운 질문 -&gt; 앎]으로 보고하는 오류가 증가할 것이다.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368" name="Google Shape;36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28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6d503cf1f6_13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36d503cf1f6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d503cf1f6_1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6d503cf1f6_1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6d503cf1f6_1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6d503cf1f6_13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36d503cf1f6_13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31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d503cf1f6_1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d503cf1f6_13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36d503cf1f6_13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32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2f09e14109e289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2f09e14109e289c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52f09e14109e289c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33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6d503cf1f6_1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6d503cf1f6_13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36d503cf1f6_13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34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6d503cf1f6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6d503cf1f6_1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36d503cf1f6_1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35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2f09e14109e289c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52f09e14109e289c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52f09e14109e289c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36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2f09e14109e289c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52f09e14109e289c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52f09e14109e289c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37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d503cf1f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d503cf1f6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6d503cf1f6_0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d503cf1f6_1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d503cf1f6_1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ko-KR"/>
              <a:t>정보의 다양한 구조화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ko-KR">
                <a:latin typeface="Malgun Gothic"/>
                <a:ea typeface="Malgun Gothic"/>
                <a:cs typeface="Malgun Gothic"/>
                <a:sym typeface="Malgun Gothic"/>
              </a:rPr>
              <a:t>망각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ko-KR"/>
              <a:t>-&gt;기억의 효율적인 사용</a:t>
            </a:r>
            <a:endParaRPr/>
          </a:p>
          <a:p>
            <a:pPr marL="28575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ko-KR" b="1">
                <a:latin typeface="Malgun Gothic"/>
                <a:ea typeface="Malgun Gothic"/>
                <a:cs typeface="Malgun Gothic"/>
                <a:sym typeface="Malgun Gothic"/>
              </a:rPr>
              <a:t>조기종결</a:t>
            </a:r>
            <a:r>
              <a:rPr lang="ko-KR"/>
              <a:t>과 착각: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ko-KR"/>
              <a:t>인공지능: 명령-&gt;모든 데이터의 전수 조사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ko-KR"/>
              <a:t>인간: 질문-&gt;효율성 판단 과정-&gt;정보탐색 중단: 조기 판단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ko-KR"/>
              <a:t>기억의 탐색과 인지적 판단 과정의 지속은 엄청난 에너지를 소모하게 되므로, 사람은 숙고의 과정을 중지하고, </a:t>
            </a:r>
            <a:r>
              <a:rPr lang="ko-KR">
                <a:latin typeface="Malgun Gothic"/>
                <a:ea typeface="Malgun Gothic"/>
                <a:cs typeface="Malgun Gothic"/>
                <a:sym typeface="Malgun Gothic"/>
              </a:rPr>
              <a:t>안다</a:t>
            </a:r>
            <a:r>
              <a:rPr lang="ko-KR"/>
              <a:t>/</a:t>
            </a:r>
            <a:r>
              <a:rPr lang="ko-KR">
                <a:latin typeface="Malgun Gothic"/>
                <a:ea typeface="Malgun Gothic"/>
                <a:cs typeface="Malgun Gothic"/>
                <a:sym typeface="Malgun Gothic"/>
              </a:rPr>
              <a:t>모른다의</a:t>
            </a:r>
            <a:r>
              <a:rPr lang="ko-KR"/>
              <a:t> 판단을 조기에 결정한다.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ko-KR"/>
              <a:t>이러한 과정에서 뇌는 ‘인지적 착각’ 유발 가능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ko-KR"/>
              <a:t>초기 인류의 생존 방식(fight or flight)과 연결</a:t>
            </a:r>
            <a:endParaRPr/>
          </a:p>
        </p:txBody>
      </p:sp>
      <p:sp>
        <p:nvSpPr>
          <p:cNvPr id="155" name="Google Shape;15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lang="ko-KR"/>
              <a:t>메타인지 판단이 완벽한 정보 탐색의 결과가 아니라, 제한된 인지 자원을 효율적으로 사용하기 위해 '탐색'과 '판단' 사이의 균형을 맞추는 적응적 과정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기본 상태일 때 활성화되는 네트워크,</a:t>
            </a:r>
            <a:r>
              <a:rPr lang="ko-KR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</a:t>
            </a:r>
            <a:endParaRPr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외부 과제에 집중하지 않고, 소위 멍 때리거나 휴식 시에 활성화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‘내부 지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향적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 사고 담당(자기 성찰, 과거의 기억 회상, 미래 계획, 타인의 마음 추론 등)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내측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전전두피질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(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mPFC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), 후방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대상피질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(PCC), 두정엽 일부(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Precuneus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), 내측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측두엽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(MTL)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에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위치한 해마 형성체 등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전두극피질</a:t>
            </a:r>
            <a:r>
              <a:rPr lang="ko-KR" sz="12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(</a:t>
            </a:r>
            <a:r>
              <a:rPr lang="ko-KR" sz="12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rlPFC</a:t>
            </a:r>
            <a:r>
              <a:rPr lang="ko-KR" sz="12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)</a:t>
            </a:r>
            <a:r>
              <a:rPr lang="ko-KR" sz="12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: </a:t>
            </a:r>
            <a:r>
              <a:rPr lang="ko-KR" sz="12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DMN의</a:t>
            </a:r>
            <a:r>
              <a:rPr lang="ko-KR" sz="12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일부 혹은 밀접하게 상호작용하는 영역으로 여겨진다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신경전달물질(도파민,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노르에피네프린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,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세틸콜린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등)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에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의해 조절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세틸콜린을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통해서 기억 정보의 형성과 인출을 역동적으로 조절하게 된다. </a:t>
            </a:r>
            <a:endParaRPr sz="1200" b="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배외측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전전두피질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(DLPFC), 후측 </a:t>
            </a:r>
            <a:r>
              <a:rPr lang="ko-KR" sz="1200" b="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두정피질</a:t>
            </a:r>
            <a:r>
              <a:rPr lang="ko-KR" sz="1200" b="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(PPC) 등</a:t>
            </a:r>
            <a:endParaRPr dirty="0"/>
          </a:p>
        </p:txBody>
      </p:sp>
      <p:sp>
        <p:nvSpPr>
          <p:cNvPr id="187" name="Google Shape;1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fld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658683" y="1008933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" name="Google Shape;15;p2"/>
          <p:cNvSpPr/>
          <p:nvPr/>
        </p:nvSpPr>
        <p:spPr>
          <a:xfrm rot="10800000">
            <a:off x="7091169" y="43556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059600" y="1925674"/>
            <a:ext cx="4072800" cy="204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059600" y="4155440"/>
            <a:ext cx="4072800" cy="93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276167"/>
            <a:ext cx="11360700" cy="283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4216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 dirty="0"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flipH="1">
            <a:off x="10127953" y="613633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" name="Google Shape;21;p3"/>
          <p:cNvSpPr/>
          <p:nvPr/>
        </p:nvSpPr>
        <p:spPr>
          <a:xfrm rot="10800000" flipH="1">
            <a:off x="621900" y="47444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31600" y="2408600"/>
            <a:ext cx="10128900" cy="204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 dirty="0"/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 dirty="0"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 dirty="0"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rPr dirty="0"/>
              <a:t>xx%</a:t>
            </a:r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 dirty="0"/>
          </a:p>
        </p:txBody>
      </p:sp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432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1865867"/>
            <a:ext cx="3744000" cy="37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78384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239033"/>
            <a:ext cx="5393700" cy="2381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209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26000" y="5625233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1031600" y="2087750"/>
            <a:ext cx="10128900" cy="2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ko-KR" sz="278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BCSC IDEA </a:t>
            </a:r>
            <a:r>
              <a:rPr lang="ko-KR" sz="278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Hackathon</a:t>
            </a:r>
            <a:r>
              <a:rPr lang="ko-KR" sz="278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8조</a:t>
            </a:r>
            <a:endParaRPr sz="314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125" name="Google Shape;125;p27"/>
          <p:cNvSpPr txBox="1">
            <a:spLocks noGrp="1"/>
          </p:cNvSpPr>
          <p:nvPr>
            <p:ph type="subTitle" idx="4294967295"/>
          </p:nvPr>
        </p:nvSpPr>
        <p:spPr>
          <a:xfrm>
            <a:off x="2822600" y="4128650"/>
            <a:ext cx="6546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000" dirty="0" err="1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기나연</a:t>
            </a:r>
            <a:r>
              <a:rPr lang="ko-KR" sz="2000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김정훈, 박진영, </a:t>
            </a:r>
            <a:r>
              <a:rPr lang="ko-KR" sz="2000" dirty="0" err="1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안동렬</a:t>
            </a:r>
            <a:r>
              <a:rPr lang="ko-KR" sz="2000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우서인, 지해인, </a:t>
            </a:r>
            <a:r>
              <a:rPr lang="ko-KR" sz="2000" dirty="0" err="1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최준환</a:t>
            </a:r>
            <a:endParaRPr sz="2000" dirty="0">
              <a:solidFill>
                <a:srgbClr val="59595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2388050" y="2087750"/>
            <a:ext cx="7416000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인간은 어떻게 정보를 처리하는가 </a:t>
            </a:r>
            <a:endParaRPr sz="3600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효율적 탐색과 조기 종결</a:t>
            </a:r>
            <a:endParaRPr sz="3600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​1.3. 삼중 네트워크 모델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340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SN</a:t>
            </a:r>
            <a:r>
              <a:rPr lang="ko-KR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현저성</a:t>
            </a:r>
            <a:r>
              <a:rPr lang="ko-KR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네트워크):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‘무엇이 중요한지’ 감지</a:t>
            </a:r>
            <a:endParaRPr sz="180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사회적 당혹감, 인지적 오류, 생리적 사건 등 광범위한 영역에 반응</a:t>
            </a:r>
            <a:endParaRPr sz="1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CEN과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DMN 사이 활동을 조절하는 ‘스위치’ 역할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핵심 영역: 전측 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뇌섬엽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Anterior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Insula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), </a:t>
            </a:r>
            <a:b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</a:b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전측 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대상피질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(ACC)</a:t>
            </a:r>
            <a:endParaRPr sz="1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전측대상피질</a:t>
            </a:r>
            <a:r>
              <a:rPr lang="ko-KR" sz="18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(ACC): 메타인지 과정에서 ‘갈등(불확실성) </a:t>
            </a:r>
            <a:r>
              <a:rPr lang="ko-KR" sz="18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모니터링’의</a:t>
            </a:r>
            <a:r>
              <a:rPr lang="ko-KR" sz="18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핵심 영역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</a:pPr>
            <a:endParaRPr sz="12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pic>
        <p:nvPicPr>
          <p:cNvPr id="199" name="Google Shape;19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9400" y="1825625"/>
            <a:ext cx="4863594" cy="369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Times New Roman"/>
              <a:buAutoNum type="arabicPeriod"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신경 메커니즘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828550" y="1852626"/>
            <a:ext cx="105252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ko-KR" sz="23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 (​1) 다중 경로 탐색(CEN)</a:t>
            </a:r>
            <a:endParaRPr sz="23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ko-KR" sz="23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(2) 갈등 신호 모니터링(SN 내 ACC)</a:t>
            </a:r>
            <a:endParaRPr sz="23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ko-KR" sz="23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(3) 조기 종결 결정 및 판단(</a:t>
            </a:r>
            <a:r>
              <a:rPr lang="ko-KR" sz="23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sz="23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</a:t>
            </a:r>
            <a:endParaRPr sz="23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206" name="Google Shape;206;p37"/>
          <p:cNvSpPr txBox="1"/>
          <p:nvPr/>
        </p:nvSpPr>
        <p:spPr>
          <a:xfrm>
            <a:off x="6094238" y="3697752"/>
            <a:ext cx="273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0" i="0" u="none" strike="noStrike" cap="none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확실한 앎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7" name="Google Shape;207;p37"/>
          <p:cNvSpPr/>
          <p:nvPr/>
        </p:nvSpPr>
        <p:spPr>
          <a:xfrm>
            <a:off x="1363674" y="3851288"/>
            <a:ext cx="1138800" cy="887700"/>
          </a:xfrm>
          <a:prstGeom prst="ellipse">
            <a:avLst/>
          </a:prstGeom>
          <a:solidFill>
            <a:srgbClr val="ED7D3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질문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8" name="Google Shape;208;p37"/>
          <p:cNvSpPr/>
          <p:nvPr/>
        </p:nvSpPr>
        <p:spPr>
          <a:xfrm>
            <a:off x="3244559" y="3851287"/>
            <a:ext cx="1138800" cy="8877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SN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9" name="Google Shape;209;p37"/>
          <p:cNvSpPr/>
          <p:nvPr/>
        </p:nvSpPr>
        <p:spPr>
          <a:xfrm>
            <a:off x="5192965" y="3851288"/>
            <a:ext cx="1138800" cy="8877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CEN</a:t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0" name="Google Shape;210;p37"/>
          <p:cNvSpPr/>
          <p:nvPr/>
        </p:nvSpPr>
        <p:spPr>
          <a:xfrm>
            <a:off x="7160662" y="3918806"/>
            <a:ext cx="1138800" cy="887700"/>
          </a:xfrm>
          <a:prstGeom prst="ellipse">
            <a:avLst/>
          </a:prstGeom>
          <a:solidFill>
            <a:srgbClr val="ED7D3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답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1" name="Google Shape;211;p37"/>
          <p:cNvSpPr/>
          <p:nvPr/>
        </p:nvSpPr>
        <p:spPr>
          <a:xfrm>
            <a:off x="5057928" y="5317414"/>
            <a:ext cx="1379700" cy="810600"/>
          </a:xfrm>
          <a:prstGeom prst="ellipse">
            <a:avLst/>
          </a:prstGeom>
          <a:solidFill>
            <a:srgbClr val="0070C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ACC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활성화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2" name="Google Shape;212;p37"/>
          <p:cNvSpPr/>
          <p:nvPr/>
        </p:nvSpPr>
        <p:spPr>
          <a:xfrm>
            <a:off x="7247470" y="5288477"/>
            <a:ext cx="1418400" cy="887700"/>
          </a:xfrm>
          <a:prstGeom prst="ellipse">
            <a:avLst/>
          </a:prstGeom>
          <a:solidFill>
            <a:srgbClr val="0070C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 err="1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rlPFC</a:t>
            </a:r>
            <a:endParaRPr sz="1800" dirty="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활성화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3" name="Google Shape;213;p37"/>
          <p:cNvSpPr/>
          <p:nvPr/>
        </p:nvSpPr>
        <p:spPr>
          <a:xfrm>
            <a:off x="9475598" y="5317414"/>
            <a:ext cx="1138800" cy="887700"/>
          </a:xfrm>
          <a:prstGeom prst="ellipse">
            <a:avLst/>
          </a:prstGeom>
          <a:solidFill>
            <a:srgbClr val="ED7D3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답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2503937" y="4129185"/>
            <a:ext cx="751200" cy="33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4384822" y="4129184"/>
            <a:ext cx="780000" cy="35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6333229" y="4138831"/>
            <a:ext cx="828300" cy="34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7" name="Google Shape;217;p37"/>
          <p:cNvSpPr/>
          <p:nvPr/>
        </p:nvSpPr>
        <p:spPr>
          <a:xfrm>
            <a:off x="6439328" y="5566374"/>
            <a:ext cx="818700" cy="31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8" name="Google Shape;218;p37"/>
          <p:cNvSpPr/>
          <p:nvPr/>
        </p:nvSpPr>
        <p:spPr>
          <a:xfrm>
            <a:off x="8667456" y="5547083"/>
            <a:ext cx="818700" cy="33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5597557" y="4737376"/>
            <a:ext cx="323700" cy="550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0" name="Google Shape;220;p37"/>
          <p:cNvSpPr txBox="1"/>
          <p:nvPr/>
        </p:nvSpPr>
        <p:spPr>
          <a:xfrm>
            <a:off x="3928873" y="4801768"/>
            <a:ext cx="22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불확실성 신호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6330619" y="5197236"/>
            <a:ext cx="22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조기종료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8664848" y="5197236"/>
            <a:ext cx="22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판단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(1) </a:t>
            </a:r>
            <a:r>
              <a:rPr lang="ko-KR" sz="4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CEN의</a:t>
            </a: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다중 경로 탐색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847845" y="2082198"/>
            <a:ext cx="10534800" cy="2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질문 → CEN 모드 활성화: 즉시 정보 탐색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복합 네트워크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를 통해 관련된 모든 경로를 </a:t>
            </a:r>
            <a:r>
              <a:rPr 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동시에 활성화</a:t>
            </a:r>
            <a:endParaRPr sz="18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●"/>
            </a:pPr>
            <a:r>
              <a:rPr 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정보의 구조화 원리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에 따라, 저장된 </a:t>
            </a:r>
            <a:r>
              <a:rPr 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엔그램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(기억)은 의미, 경험, 감각 등 여러 속성으로 연결된 </a:t>
            </a:r>
            <a:b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</a:br>
            <a:r>
              <a:rPr 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복합 네트워크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를 형성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230" name="Google Shape;230;p38"/>
          <p:cNvSpPr/>
          <p:nvPr/>
        </p:nvSpPr>
        <p:spPr>
          <a:xfrm>
            <a:off x="2685117" y="4499814"/>
            <a:ext cx="1138800" cy="887700"/>
          </a:xfrm>
          <a:prstGeom prst="ellipse">
            <a:avLst/>
          </a:prstGeom>
          <a:solidFill>
            <a:srgbClr val="ED7D3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질문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1" name="Google Shape;231;p38"/>
          <p:cNvSpPr/>
          <p:nvPr/>
        </p:nvSpPr>
        <p:spPr>
          <a:xfrm>
            <a:off x="4566002" y="4499813"/>
            <a:ext cx="1138800" cy="8877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SN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2" name="Google Shape;232;p38"/>
          <p:cNvSpPr/>
          <p:nvPr/>
        </p:nvSpPr>
        <p:spPr>
          <a:xfrm>
            <a:off x="6514408" y="4499814"/>
            <a:ext cx="1138800" cy="8877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CEN</a:t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3" name="Google Shape;233;p38"/>
          <p:cNvSpPr/>
          <p:nvPr/>
        </p:nvSpPr>
        <p:spPr>
          <a:xfrm>
            <a:off x="8482105" y="4567332"/>
            <a:ext cx="1138800" cy="887700"/>
          </a:xfrm>
          <a:prstGeom prst="ellipse">
            <a:avLst/>
          </a:prstGeom>
          <a:solidFill>
            <a:srgbClr val="ED7D3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답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4" name="Google Shape;234;p38"/>
          <p:cNvSpPr/>
          <p:nvPr/>
        </p:nvSpPr>
        <p:spPr>
          <a:xfrm>
            <a:off x="3825380" y="4777711"/>
            <a:ext cx="751200" cy="33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5" name="Google Shape;235;p38"/>
          <p:cNvSpPr/>
          <p:nvPr/>
        </p:nvSpPr>
        <p:spPr>
          <a:xfrm>
            <a:off x="5706265" y="4777710"/>
            <a:ext cx="780000" cy="35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6" name="Google Shape;236;p38"/>
          <p:cNvSpPr/>
          <p:nvPr/>
        </p:nvSpPr>
        <p:spPr>
          <a:xfrm>
            <a:off x="7654672" y="4787357"/>
            <a:ext cx="828300" cy="34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7" name="Google Shape;237;p38"/>
          <p:cNvSpPr txBox="1"/>
          <p:nvPr/>
        </p:nvSpPr>
        <p:spPr>
          <a:xfrm>
            <a:off x="7517025" y="4312117"/>
            <a:ext cx="22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확실한 앎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(2) </a:t>
            </a:r>
            <a:r>
              <a:rPr lang="ko-KR" sz="4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ACC의</a:t>
            </a: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갈등 감지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244" name="Google Shape;244;p39"/>
          <p:cNvSpPr txBox="1">
            <a:spLocks noGrp="1"/>
          </p:cNvSpPr>
          <p:nvPr>
            <p:ph type="body" idx="1"/>
          </p:nvPr>
        </p:nvSpPr>
        <p:spPr>
          <a:xfrm>
            <a:off x="862357" y="1939523"/>
            <a:ext cx="10467300" cy="197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SN, 특히 </a:t>
            </a:r>
            <a:r>
              <a:rPr lang="ko-KR" sz="18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전측대상피질</a:t>
            </a:r>
            <a:r>
              <a:rPr 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(ACC)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이 </a:t>
            </a:r>
            <a:r>
              <a:rPr 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CEN의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탐색 과정 발생하는 </a:t>
            </a:r>
            <a:r>
              <a:rPr 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‘신호의 질’ 평가</a:t>
            </a:r>
            <a:endParaRPr sz="18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   ⇨ 명확한 ‘</a:t>
            </a:r>
            <a:r>
              <a:rPr 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앎’의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경우: 강력하고 명확한 </a:t>
            </a:r>
            <a:r>
              <a:rPr 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엔그램이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활성화되고 ACC 갈등 신호는 거의 발생하지 않음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   ⇨ 명확한 </a:t>
            </a:r>
            <a:r>
              <a:rPr 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엔그램이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활성화되지 않은 경우: 불확실한 상태에 돌입</a:t>
            </a:r>
            <a:endParaRPr sz="18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단편적이고 서로 모순되는 여러 기억 조각들이 동시에 활성화될 때 </a:t>
            </a:r>
            <a:r>
              <a:rPr 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ACC는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이를 '인지적 갈등‘ 또는 '</a:t>
            </a:r>
            <a:r>
              <a:rPr 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불확실성'으로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감지하며 </a:t>
            </a:r>
            <a:r>
              <a:rPr 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강력한 갈등 신호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발생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245" name="Google Shape;245;p39"/>
          <p:cNvSpPr/>
          <p:nvPr/>
        </p:nvSpPr>
        <p:spPr>
          <a:xfrm>
            <a:off x="2540433" y="4190191"/>
            <a:ext cx="1138800" cy="887700"/>
          </a:xfrm>
          <a:prstGeom prst="ellipse">
            <a:avLst/>
          </a:prstGeom>
          <a:solidFill>
            <a:srgbClr val="ED7D3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질문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6" name="Google Shape;246;p39"/>
          <p:cNvSpPr/>
          <p:nvPr/>
        </p:nvSpPr>
        <p:spPr>
          <a:xfrm>
            <a:off x="4421318" y="4190190"/>
            <a:ext cx="1138800" cy="8877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SN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7" name="Google Shape;247;p39"/>
          <p:cNvSpPr/>
          <p:nvPr/>
        </p:nvSpPr>
        <p:spPr>
          <a:xfrm>
            <a:off x="6369724" y="4190191"/>
            <a:ext cx="1138800" cy="8877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CEN</a:t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8" name="Google Shape;248;p39"/>
          <p:cNvSpPr/>
          <p:nvPr/>
        </p:nvSpPr>
        <p:spPr>
          <a:xfrm>
            <a:off x="8337421" y="4257709"/>
            <a:ext cx="1138800" cy="887700"/>
          </a:xfrm>
          <a:prstGeom prst="ellipse">
            <a:avLst/>
          </a:prstGeom>
          <a:solidFill>
            <a:srgbClr val="ED7D3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답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9" name="Google Shape;249;p39"/>
          <p:cNvSpPr/>
          <p:nvPr/>
        </p:nvSpPr>
        <p:spPr>
          <a:xfrm>
            <a:off x="6234687" y="5656317"/>
            <a:ext cx="1379700" cy="810600"/>
          </a:xfrm>
          <a:prstGeom prst="ellipse">
            <a:avLst/>
          </a:prstGeom>
          <a:solidFill>
            <a:srgbClr val="0070C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ACC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활성화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0" name="Google Shape;250;p39"/>
          <p:cNvSpPr/>
          <p:nvPr/>
        </p:nvSpPr>
        <p:spPr>
          <a:xfrm>
            <a:off x="3680696" y="4468088"/>
            <a:ext cx="751200" cy="33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1" name="Google Shape;251;p39"/>
          <p:cNvSpPr/>
          <p:nvPr/>
        </p:nvSpPr>
        <p:spPr>
          <a:xfrm>
            <a:off x="5561581" y="4468087"/>
            <a:ext cx="780000" cy="35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2" name="Google Shape;252;p39"/>
          <p:cNvSpPr/>
          <p:nvPr/>
        </p:nvSpPr>
        <p:spPr>
          <a:xfrm>
            <a:off x="7509988" y="4477734"/>
            <a:ext cx="828300" cy="34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3" name="Google Shape;253;p39"/>
          <p:cNvSpPr/>
          <p:nvPr/>
        </p:nvSpPr>
        <p:spPr>
          <a:xfrm>
            <a:off x="6774316" y="5076279"/>
            <a:ext cx="323700" cy="550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5105632" y="5140671"/>
            <a:ext cx="22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불확실성 신호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(3) </a:t>
            </a:r>
            <a:r>
              <a:rPr lang="ko-KR" sz="4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rlPFC의</a:t>
            </a: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조기 종결 판단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261" name="Google Shape;261;p40"/>
          <p:cNvSpPr txBox="1">
            <a:spLocks noGrp="1"/>
          </p:cNvSpPr>
          <p:nvPr>
            <p:ph type="body" idx="1"/>
          </p:nvPr>
        </p:nvSpPr>
        <p:spPr>
          <a:xfrm>
            <a:off x="838100" y="2206625"/>
            <a:ext cx="105156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ACC의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갈등 신호가 일정 수준을 넘어서면 </a:t>
            </a:r>
            <a:r>
              <a:rPr lang="ko-KR" sz="18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에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의해 탐색을 </a:t>
            </a:r>
            <a:r>
              <a:rPr lang="ko-KR"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조기에 중단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하고 </a:t>
            </a:r>
            <a:b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</a:b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'모른다' 혹은 '안다' 의 결론을 내린다.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190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 의 갈등신호가 높을수록 </a:t>
            </a:r>
            <a:r>
              <a:rPr 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의 활성화 정도가 높아진다.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190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이때 갈등을 해결하는데 드는 인지적 비용이 너무 높다고 판단되면, 탐색을 강제로 중단시킨다.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262" name="Google Shape;262;p40"/>
          <p:cNvSpPr/>
          <p:nvPr/>
        </p:nvSpPr>
        <p:spPr>
          <a:xfrm>
            <a:off x="1363674" y="4077338"/>
            <a:ext cx="1138800" cy="887700"/>
          </a:xfrm>
          <a:prstGeom prst="ellipse">
            <a:avLst/>
          </a:prstGeom>
          <a:solidFill>
            <a:srgbClr val="ED7D3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질문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3" name="Google Shape;263;p40"/>
          <p:cNvSpPr/>
          <p:nvPr/>
        </p:nvSpPr>
        <p:spPr>
          <a:xfrm>
            <a:off x="3244559" y="4077337"/>
            <a:ext cx="1138800" cy="8877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SN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4" name="Google Shape;264;p40"/>
          <p:cNvSpPr/>
          <p:nvPr/>
        </p:nvSpPr>
        <p:spPr>
          <a:xfrm>
            <a:off x="5192965" y="4077338"/>
            <a:ext cx="1138800" cy="8877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CEN</a:t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5" name="Google Shape;265;p40"/>
          <p:cNvSpPr/>
          <p:nvPr/>
        </p:nvSpPr>
        <p:spPr>
          <a:xfrm>
            <a:off x="7160662" y="4144856"/>
            <a:ext cx="1138800" cy="887700"/>
          </a:xfrm>
          <a:prstGeom prst="ellipse">
            <a:avLst/>
          </a:prstGeom>
          <a:solidFill>
            <a:srgbClr val="ED7D3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답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6" name="Google Shape;266;p40"/>
          <p:cNvSpPr/>
          <p:nvPr/>
        </p:nvSpPr>
        <p:spPr>
          <a:xfrm>
            <a:off x="5057928" y="5543464"/>
            <a:ext cx="1379700" cy="810600"/>
          </a:xfrm>
          <a:prstGeom prst="ellipse">
            <a:avLst/>
          </a:prstGeom>
          <a:solidFill>
            <a:srgbClr val="0070C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ACC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활성화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7" name="Google Shape;267;p40"/>
          <p:cNvSpPr/>
          <p:nvPr/>
        </p:nvSpPr>
        <p:spPr>
          <a:xfrm>
            <a:off x="7247470" y="5514527"/>
            <a:ext cx="1418400" cy="887700"/>
          </a:xfrm>
          <a:prstGeom prst="ellipse">
            <a:avLst/>
          </a:prstGeom>
          <a:solidFill>
            <a:srgbClr val="0070C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 err="1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rlPFC</a:t>
            </a:r>
            <a:endParaRPr sz="1800" dirty="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활성화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8" name="Google Shape;268;p40"/>
          <p:cNvSpPr/>
          <p:nvPr/>
        </p:nvSpPr>
        <p:spPr>
          <a:xfrm>
            <a:off x="9475598" y="5543464"/>
            <a:ext cx="1138800" cy="887700"/>
          </a:xfrm>
          <a:prstGeom prst="ellipse">
            <a:avLst/>
          </a:prstGeom>
          <a:solidFill>
            <a:srgbClr val="ED7D3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답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9" name="Google Shape;269;p40"/>
          <p:cNvSpPr/>
          <p:nvPr/>
        </p:nvSpPr>
        <p:spPr>
          <a:xfrm>
            <a:off x="2503937" y="4355235"/>
            <a:ext cx="751200" cy="33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0" name="Google Shape;270;p40"/>
          <p:cNvSpPr/>
          <p:nvPr/>
        </p:nvSpPr>
        <p:spPr>
          <a:xfrm>
            <a:off x="4384822" y="4355234"/>
            <a:ext cx="780000" cy="35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1" name="Google Shape;271;p40"/>
          <p:cNvSpPr/>
          <p:nvPr/>
        </p:nvSpPr>
        <p:spPr>
          <a:xfrm>
            <a:off x="6333229" y="4364881"/>
            <a:ext cx="828300" cy="34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2" name="Google Shape;272;p40"/>
          <p:cNvSpPr/>
          <p:nvPr/>
        </p:nvSpPr>
        <p:spPr>
          <a:xfrm>
            <a:off x="6439328" y="5792424"/>
            <a:ext cx="818700" cy="31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3" name="Google Shape;273;p40"/>
          <p:cNvSpPr/>
          <p:nvPr/>
        </p:nvSpPr>
        <p:spPr>
          <a:xfrm>
            <a:off x="8667456" y="5773133"/>
            <a:ext cx="818700" cy="33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5597557" y="4963426"/>
            <a:ext cx="323700" cy="550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5" name="Google Shape;275;p40"/>
          <p:cNvSpPr txBox="1"/>
          <p:nvPr/>
        </p:nvSpPr>
        <p:spPr>
          <a:xfrm>
            <a:off x="3928873" y="5027818"/>
            <a:ext cx="22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불확실성 신호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6" name="Google Shape;276;p40"/>
          <p:cNvSpPr txBox="1"/>
          <p:nvPr/>
        </p:nvSpPr>
        <p:spPr>
          <a:xfrm>
            <a:off x="6330619" y="5423286"/>
            <a:ext cx="22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조기종료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7" name="Google Shape;277;p40"/>
          <p:cNvSpPr txBox="1"/>
          <p:nvPr/>
        </p:nvSpPr>
        <p:spPr>
          <a:xfrm>
            <a:off x="8664848" y="5423286"/>
            <a:ext cx="226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판단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32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➤</a:t>
            </a: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착각의 발생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283" name="Google Shape;283;p41"/>
          <p:cNvSpPr txBox="1">
            <a:spLocks noGrp="1"/>
          </p:cNvSpPr>
          <p:nvPr>
            <p:ph type="body" idx="1"/>
          </p:nvPr>
        </p:nvSpPr>
        <p:spPr>
          <a:xfrm>
            <a:off x="838200" y="19066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rlPFC의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조기 종결과 판단 과정에서 </a:t>
            </a:r>
            <a:r>
              <a:rPr 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착각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이 발생할 수 있다.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(1) 알 (수 있)지만 ‘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모른다’고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착각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저장된 정보에 대한 숙고를 통해 정답을 도출할 수 있는 경우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였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더라도, </a:t>
            </a:r>
            <a:r>
              <a:rPr lang="ko-KR" sz="18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rlPFC의</a:t>
            </a:r>
            <a:r>
              <a:rPr lang="ko-KR" sz="18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탐색 강제 중단 명령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으로   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 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인해 ‘</a:t>
            </a:r>
            <a:r>
              <a:rPr lang="ko-KR" sz="18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모른다’라고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대답할 수 있다.</a:t>
            </a:r>
            <a:endParaRPr sz="180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(2) 모르지만 ‘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안다’고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착각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ko-KR" sz="18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rlPFC가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갈등 신호 및 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CEN의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탐색 정보를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통합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하며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자신감에 대한 과보정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으로 정확히 알 수 없는 내용을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안다고 답할 수 있게 된다.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86550" y="2139300"/>
            <a:ext cx="12018900" cy="2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5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2. 당신의 가설(추측)이 맞는지 틀렸는지, </a:t>
            </a:r>
            <a:r>
              <a:rPr lang="ko-KR" sz="35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‘검증할 수 있는 실험 </a:t>
            </a:r>
            <a:r>
              <a:rPr lang="ko-KR" sz="35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방법’</a:t>
            </a:r>
            <a:r>
              <a:rPr lang="ko-KR" sz="35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을</a:t>
            </a:r>
            <a:r>
              <a:rPr lang="ko-KR" sz="35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명확하면서도 정교하게 </a:t>
            </a:r>
            <a:r>
              <a:rPr lang="ko-KR" sz="35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제안하시오</a:t>
            </a:r>
            <a:r>
              <a:rPr lang="ko-KR" sz="35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</a:t>
            </a:r>
            <a:endParaRPr sz="35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검증 가정 및 목표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295" name="Google Shape;295;p43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617"/>
              <a:buNone/>
            </a:pPr>
            <a:r>
              <a:rPr lang="ko-KR" sz="235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 1. 동시적 </a:t>
            </a:r>
            <a:r>
              <a:rPr lang="ko-KR" sz="235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인그램</a:t>
            </a:r>
            <a:r>
              <a:rPr lang="ko-KR" sz="235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탐색, CEN: </a:t>
            </a:r>
            <a:endParaRPr sz="235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3725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ko-KR" sz="215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초기 기억 탐색은 관련된 모든 경로를 동시에 활성화하는 방식으로 이루어진다. </a:t>
            </a:r>
            <a:endParaRPr sz="215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16383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93617"/>
              <a:buNone/>
            </a:pPr>
            <a:r>
              <a:rPr lang="ko-KR" sz="235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 2. </a:t>
            </a:r>
            <a:r>
              <a:rPr lang="ko-KR" sz="235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전측대상피질</a:t>
            </a:r>
            <a:r>
              <a:rPr lang="ko-KR" sz="235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-갈등 신호, ACC-</a:t>
            </a:r>
            <a:r>
              <a:rPr lang="ko-KR" sz="235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Conflict</a:t>
            </a:r>
            <a:r>
              <a:rPr lang="ko-KR" sz="235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</a:t>
            </a:r>
            <a:endParaRPr sz="2350" b="1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3725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ko-KR" sz="215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ACC는</a:t>
            </a:r>
            <a:r>
              <a:rPr lang="ko-KR" sz="215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CEN 과정의 결과물을 지속적으로 모니터링하여 인출된 기억 흔적들의 불확실성, </a:t>
            </a:r>
            <a:r>
              <a:rPr lang="ko-KR" sz="215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단편성</a:t>
            </a:r>
            <a:r>
              <a:rPr lang="ko-KR" sz="215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또는 상호 경쟁에 비례하는 ‘인지적 갈등’ 신호를 생성한다.</a:t>
            </a:r>
            <a:endParaRPr sz="215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16383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93617"/>
              <a:buNone/>
            </a:pPr>
            <a:r>
              <a:rPr lang="ko-KR" sz="235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 3. </a:t>
            </a:r>
            <a:r>
              <a:rPr lang="ko-KR" sz="235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전두극피질</a:t>
            </a:r>
            <a:r>
              <a:rPr lang="ko-KR" sz="235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-조기 종료, </a:t>
            </a:r>
            <a:r>
              <a:rPr lang="ko-KR" sz="235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rlPFC-Termination</a:t>
            </a:r>
            <a:r>
              <a:rPr lang="ko-KR" sz="235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</a:t>
            </a:r>
            <a:r>
              <a:rPr lang="ko-KR" sz="22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2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 </a:t>
            </a:r>
            <a:endParaRPr sz="220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3725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Times New Roman"/>
              <a:buChar char="●"/>
            </a:pP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rlPFC는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ACC로부터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갈등 신호를 </a:t>
            </a: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입력받는다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이 신호가 특정 </a:t>
            </a: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임계값을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초과하면</a:t>
            </a:r>
            <a:r>
              <a:rPr lang="ko-KR" sz="215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rlPFC는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탐색 과정을 능동적으로 </a:t>
            </a: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종료시켜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‘</a:t>
            </a: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모른다’는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판단을 내리게 한다. </a:t>
            </a:r>
            <a:endParaRPr sz="2150" i="0" u="none" strike="noStrike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16383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ct val="93617"/>
              <a:buNone/>
            </a:pPr>
            <a:r>
              <a:rPr lang="ko-KR" sz="2350" b="1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 4. 네트워크 동역학: </a:t>
            </a:r>
            <a:endParaRPr sz="2350" b="1" i="0" u="none" strike="noStrike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37251" algn="l" rtl="0">
              <a:lnSpc>
                <a:spcPct val="110000"/>
              </a:lnSpc>
              <a:spcBef>
                <a:spcPts val="1000"/>
              </a:spcBef>
              <a:spcAft>
                <a:spcPts val="1600"/>
              </a:spcAft>
              <a:buClr>
                <a:srgbClr val="1B1C1D"/>
              </a:buClr>
              <a:buSzPct val="100000"/>
              <a:buFont typeface="Times New Roman"/>
              <a:buChar char="●"/>
            </a:pP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ACC와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간의 기능적 연결(</a:t>
            </a: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functional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coupling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)은 원초적인 갈등 신호를 ‘탐색 </a:t>
            </a:r>
            <a:r>
              <a:rPr lang="ko-KR" sz="215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중단’이라는</a:t>
            </a:r>
            <a:r>
              <a:rPr lang="ko-KR" sz="215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메타인지적 결정으로 변환하는 핵심적인 연결 고리이다. 이 상호작용은 고도의 불확실성 상황에서 특히 강화될 것이다.</a:t>
            </a:r>
            <a:endParaRPr sz="215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실험 접근법 개요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01" name="Google Shape;30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2000"/>
              <a:buNone/>
            </a:pPr>
            <a:r>
              <a:rPr lang="ko-KR" sz="2000" b="1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1단계 (상관관계 규명):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ts val="2000"/>
              <a:buFont typeface="Times New Roman"/>
              <a:buChar char="●"/>
            </a:pP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동시 뇌파-기능적 자기공명영상(EEG-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fMRI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 측정을 통해 모델이 제안하는 신경 활동의 시간적 순서(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temporal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dynamics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)와 공간적 위치(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spatial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localization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 사이의 상관관계를 규명한다.</a:t>
            </a:r>
            <a:endParaRPr sz="2000" i="0" u="none" strike="noStrike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ts val="2000"/>
              <a:buNone/>
            </a:pP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 </a:t>
            </a:r>
            <a:r>
              <a:rPr lang="ko-KR" sz="2000" b="1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2단계 (인과관계 검증):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1B1C1D"/>
              </a:buClr>
              <a:buSzPts val="2000"/>
              <a:buChar char="●"/>
            </a:pP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경두개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자기 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자극법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Transcranial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Magnetic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Stimulation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TMS)을 사용하여 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rlPFC의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기능을 일시적으로 교란시킨 후, 예측된 행동 변화를 관찰함으로써 </a:t>
            </a:r>
            <a:r>
              <a:rPr lang="ko-KR" sz="2000" b="1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rlPFC의</a:t>
            </a:r>
            <a:r>
              <a:rPr lang="ko-KR" sz="2000" b="1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인과적 역할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을 증명한다.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실험 장비 및 기법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08" name="Google Shape;308;p45"/>
          <p:cNvSpPr txBox="1">
            <a:spLocks noGrp="1"/>
          </p:cNvSpPr>
          <p:nvPr>
            <p:ph type="body" idx="1"/>
          </p:nvPr>
        </p:nvSpPr>
        <p:spPr>
          <a:xfrm>
            <a:off x="685800" y="1825625"/>
            <a:ext cx="3344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뇌파 (EEG)</a:t>
            </a: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뛰어난 시간 해상도를 통해 모델이 제안하는 인지 사건들의 순서를 빠르게 포착할 수 있다.</a:t>
            </a:r>
            <a:endParaRPr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09" name="Google Shape;309;p45"/>
          <p:cNvSpPr txBox="1">
            <a:spLocks noGrp="1"/>
          </p:cNvSpPr>
          <p:nvPr>
            <p:ph type="body" idx="4294967295"/>
          </p:nvPr>
        </p:nvSpPr>
        <p:spPr>
          <a:xfrm>
            <a:off x="4366800" y="1825625"/>
            <a:ext cx="3458400" cy="51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기능적 자기공명영상 (</a:t>
            </a:r>
            <a:r>
              <a:rPr lang="ko-KR" sz="20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fMRI</a:t>
            </a:r>
            <a:r>
              <a:rPr 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7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뛰어난 공간 해상도를 통해 인지활동이 발생하는 정확한 뇌 영역 (ACC,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rlPFC를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특정하여)을 관찰할 수 있다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4294967295"/>
          </p:nvPr>
        </p:nvSpPr>
        <p:spPr>
          <a:xfrm>
            <a:off x="8082721" y="1787663"/>
            <a:ext cx="3731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TMS</a:t>
            </a: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비침습적 뇌자기자극법을 통해 특정 </a:t>
            </a:r>
            <a:r>
              <a:rPr lang="ko-KR" sz="17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뇌영역</a:t>
            </a:r>
            <a:r>
              <a:rPr 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(</a:t>
            </a:r>
            <a:r>
              <a:rPr lang="ko-KR" sz="17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 을 일시적으로 억제할 수 있다.</a:t>
            </a:r>
            <a:endParaRPr sz="17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250" y="2142201"/>
            <a:ext cx="2940906" cy="22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725" y="2212375"/>
            <a:ext cx="3144026" cy="22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2975" y="2218400"/>
            <a:ext cx="2637313" cy="327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838200" y="4999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목차</a:t>
            </a:r>
            <a:endParaRPr sz="3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19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ko-KR" sz="232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1. ‘내가 </a:t>
            </a:r>
            <a:r>
              <a:rPr lang="ko-KR" sz="232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모른다’는</a:t>
            </a:r>
            <a:r>
              <a:rPr lang="ko-KR" sz="232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사실을 빠르게 자각하는 인간 신경 메커니즘의 추측</a:t>
            </a:r>
            <a:endParaRPr lang="en-US" altLang="ko-KR" sz="232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1.1. 범주화의 다양성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1.2. 망각과 조기 판단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</a:t>
            </a:r>
            <a:r>
              <a:rPr 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1.3. 대규모 내재적 네트워크의 감지 시스템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ko-KR" sz="232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2. 가설을 검증하기 위한 실험방법</a:t>
            </a:r>
            <a:endParaRPr sz="232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18"/>
              <a:buNone/>
            </a:pPr>
            <a:r>
              <a:rPr lang="ko-KR" sz="232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3. 신경 메커니즘의 인공지능 시스템 적용</a:t>
            </a:r>
            <a:endParaRPr sz="232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altLang="ko-KR" sz="232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</a:t>
            </a:r>
            <a:r>
              <a:rPr lang="ko-KR" sz="1849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3.1. 범주화 → 외부 메모리 시스템, LLM</a:t>
            </a:r>
            <a:endParaRPr lang="en-US" altLang="ko-KR" sz="1849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altLang="ko-KR" sz="1849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</a:t>
            </a:r>
            <a:r>
              <a:rPr lang="ko-KR" sz="1849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3.2. 망각을 통한 정보 클러스터 경량화</a:t>
            </a:r>
            <a:endParaRPr lang="en-US" altLang="ko-KR" sz="1849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altLang="ko-KR" sz="1849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</a:t>
            </a:r>
            <a:r>
              <a:rPr lang="ko-KR" sz="1849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3.3</a:t>
            </a:r>
            <a:r>
              <a:rPr lang="ko-KR" sz="1849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삼중 네트워크 모델-통합 모듈 시스템</a:t>
            </a:r>
            <a:endParaRPr sz="232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232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600"/>
              </a:spcBef>
              <a:spcAft>
                <a:spcPts val="1600"/>
              </a:spcAft>
              <a:buSzPts val="1018"/>
              <a:buNone/>
            </a:pPr>
            <a:endParaRPr sz="232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실험 패러다임: 수정된 지식 과제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20" name="Google Shape;32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쉬움 (</a:t>
            </a:r>
            <a:r>
              <a:rPr 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Easy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):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인출 빈도가 매우 높은 일반 상식 질문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 빠르고 갈등이 적은 '앎' 반응을 유도하여, 성공적인 기억 인출의 기준선(</a:t>
            </a: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baseline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 신경 활동을 측정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어려움 (</a:t>
            </a:r>
            <a:r>
              <a:rPr 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Hard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):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인출 빈도가 낮은 일반 상식 질문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 조건은 '앎', '모름', 그리고 높은 갈등 상태인 '혀끝 현상(</a:t>
            </a: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Tip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-of-</a:t>
            </a: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-</a:t>
            </a: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Tongue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TOT)'을 복합적으로 유도, </a:t>
            </a: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ACC의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갈등 신호와 </a:t>
            </a: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rlPFC의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종료 메커니즘이 가장 활발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불가능/새로움 (</a:t>
            </a:r>
            <a:r>
              <a:rPr 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Impossible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/</a:t>
            </a:r>
            <a:r>
              <a:rPr 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Novel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):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허구의 질문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 참가자가 즉시 정보의 부재를 인식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CEN의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초기 기억탐색도 유도되지 않고, 최소한의 갈등으로 신속한 '모름' 반응을 예상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예상 문항 리스트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26" name="Google Shape;326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3445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ko-KR" sz="20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쉬운 유형 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Easy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</a:t>
            </a:r>
            <a:endParaRPr sz="20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사람의 손가락 개수는 몇 개인가?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(숫자카드를 보여주며) </a:t>
            </a:r>
            <a:b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</a:b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이 숫자는 무엇인가?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지구는 무슨 모양인가?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27" name="Google Shape;327;p47"/>
          <p:cNvSpPr txBox="1">
            <a:spLocks noGrp="1"/>
          </p:cNvSpPr>
          <p:nvPr>
            <p:ph type="body" idx="2"/>
          </p:nvPr>
        </p:nvSpPr>
        <p:spPr>
          <a:xfrm>
            <a:off x="4391439" y="1825625"/>
            <a:ext cx="33445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ko-KR" sz="20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어려운 유형 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Hard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18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김민복이라는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사람을 아는가?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예멘의 수도 사나에서 60대 인구 수는 얼마나 될까?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(얼굴 사진을 보여주고) </a:t>
            </a:r>
            <a:b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</a:b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이 사람을 아는가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?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28" name="Google Shape;328;p47"/>
          <p:cNvSpPr txBox="1">
            <a:spLocks noGrp="1"/>
          </p:cNvSpPr>
          <p:nvPr>
            <p:ph type="body" idx="2"/>
          </p:nvPr>
        </p:nvSpPr>
        <p:spPr>
          <a:xfrm>
            <a:off x="8082725" y="1787675"/>
            <a:ext cx="3432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ko-KR" sz="20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불가능/</a:t>
            </a:r>
            <a:r>
              <a:rPr 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새로움</a:t>
            </a:r>
            <a:r>
              <a:rPr lang="ko-KR" sz="20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유형 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Impossible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/</a:t>
            </a:r>
            <a:r>
              <a:rPr 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Novel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</a:t>
            </a:r>
            <a:endParaRPr sz="20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2976년 세계 경제규모 101위국의 수도는 어디인가?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에버랜드의 수도는 어디인가?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핵심적인 대조 분석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34" name="Google Shape;334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ED7D3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1" dirty="0">
                <a:solidFill>
                  <a:srgbClr val="ED7D3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[어려움-모름]</a:t>
            </a:r>
            <a:r>
              <a:rPr lang="ko-KR" sz="20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시행의 신경 활동 = </a:t>
            </a:r>
            <a:r>
              <a:rPr lang="ko-KR" sz="2000" b="1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탐색</a:t>
            </a:r>
            <a:r>
              <a:rPr lang="ko-KR" sz="20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+ </a:t>
            </a:r>
            <a:r>
              <a:rPr lang="ko-KR" sz="2000" b="1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갈등</a:t>
            </a:r>
            <a:r>
              <a:rPr lang="ko-KR" sz="20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+ </a:t>
            </a:r>
            <a:r>
              <a:rPr lang="ko-KR" sz="2000" b="1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종료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 dirty="0">
              <a:solidFill>
                <a:srgbClr val="ED7D3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ko-KR" sz="2000" b="1" dirty="0">
                <a:solidFill>
                  <a:srgbClr val="ED7D3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[불가능-모름]</a:t>
            </a:r>
            <a:r>
              <a:rPr lang="ko-KR" sz="20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시행의 신경 활동 = </a:t>
            </a:r>
            <a:r>
              <a:rPr lang="ko-KR" sz="2000" b="1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새로움 탐지</a:t>
            </a:r>
            <a:r>
              <a:rPr lang="ko-KR" sz="20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+ (최소한의) </a:t>
            </a:r>
            <a:r>
              <a:rPr lang="ko-KR" sz="2000" b="1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종료</a:t>
            </a:r>
            <a:endParaRPr sz="2000" b="1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b="1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ko-KR" sz="2000" b="1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결과적으로 같은 ‘모름’ 답변이지만 제시한 가설 모델에 따를 경우, 다른 신경활동이 관찰될 것으로 판단</a:t>
            </a:r>
            <a:endParaRPr sz="2000" b="1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구체적인 결과 예측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graphicFrame>
        <p:nvGraphicFramePr>
          <p:cNvPr id="340" name="Google Shape;340;p49"/>
          <p:cNvGraphicFramePr/>
          <p:nvPr/>
        </p:nvGraphicFramePr>
        <p:xfrm>
          <a:off x="1809588" y="1797200"/>
          <a:ext cx="8572825" cy="4321500"/>
        </p:xfrm>
        <a:graphic>
          <a:graphicData uri="http://schemas.openxmlformats.org/drawingml/2006/table">
            <a:tbl>
              <a:tblPr>
                <a:noFill/>
                <a:tableStyleId>{AC30191C-6534-4E25-B678-E548B5FDC7CC}</a:tableStyleId>
              </a:tblPr>
              <a:tblGrid>
                <a:gridCol w="108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4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가설 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모델 구성 요소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주요 방법론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핵심 지표 / 분석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검증을 위한 예측 결과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가정 1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CEN 탐색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EEG / </a:t>
                      </a: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fMRI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초기 후방 ERP / 네트워크 활성화 (</a:t>
                      </a: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쐐기앞소엽</a:t>
                      </a: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, </a:t>
                      </a:r>
                      <a:b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</a:b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내측 </a:t>
                      </a: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측두엽</a:t>
                      </a: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)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자극 제시 직후 '</a:t>
                      </a: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앎'과</a:t>
                      </a: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 '모름' 판단 간에 상이한 초기 신경 신호가 관찰되어, 서로 다른 탐색 동역학을 반영함.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가정 2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ACC 갈등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EEG / </a:t>
                      </a: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fMRI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ACC의</a:t>
                      </a: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 강한 신호 / 중앙 전두엽 ERP (N2/FRN)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'불확실/TOT' 및 어려운 '모름' 시행에서 신호 진폭이 최대가 되며, 인출 갈등 수준에 따라 조절됨.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1B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구체적인 결과 예측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graphicFrame>
        <p:nvGraphicFramePr>
          <p:cNvPr id="346" name="Google Shape;346;p50"/>
          <p:cNvGraphicFramePr/>
          <p:nvPr/>
        </p:nvGraphicFramePr>
        <p:xfrm>
          <a:off x="1809575" y="1797200"/>
          <a:ext cx="8572825" cy="4343200"/>
        </p:xfrm>
        <a:graphic>
          <a:graphicData uri="http://schemas.openxmlformats.org/drawingml/2006/table">
            <a:tbl>
              <a:tblPr>
                <a:noFill/>
                <a:tableStyleId>{AC30191C-6534-4E25-B678-E548B5FDC7CC}</a:tableStyleId>
              </a:tblPr>
              <a:tblGrid>
                <a:gridCol w="108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6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가설 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모델 구성 요소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주요 방법론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핵심 지표 / 분석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검증을 위한 예측 결과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가정 3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rlPFC</a:t>
                      </a: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 종료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fMRI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rlPFC의</a:t>
                      </a: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 강한 신호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ACC 갈등 신호에 의해 </a:t>
                      </a: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파라미터적으로</a:t>
                      </a: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 조절됨. 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특히 높은 갈등을 유발하는 시행에서 '모름' 반응 직전에 활성화가 정점에 이름.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b="1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가정 4</a:t>
                      </a:r>
                      <a:endParaRPr sz="1700" b="1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ACC-</a:t>
                      </a: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rlPFC</a:t>
                      </a: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 연결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fMRI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PPI 기능적 연결성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'모름' 판단으로 종료되는 높은 갈등 시행에서 </a:t>
                      </a: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ACC와</a:t>
                      </a: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ko-KR" sz="1700" dirty="0" err="1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rlPFC</a:t>
                      </a:r>
                      <a:r>
                        <a:rPr lang="ko-KR" sz="1700" dirty="0">
                          <a:solidFill>
                            <a:srgbClr val="1B1C1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/>
                          <a:sym typeface="Times New Roman"/>
                        </a:rPr>
                        <a:t> 간 기능적 연결성이 특이적으로 증가함.</a:t>
                      </a:r>
                      <a:endParaRPr sz="1700" dirty="0">
                        <a:solidFill>
                          <a:srgbClr val="1B1C1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  <a:sym typeface="Times New Roman"/>
                      </a:endParaRPr>
                    </a:p>
                  </a:txBody>
                  <a:tcPr marL="50800" marR="508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4400"/>
              <a:buFont typeface="Times New Roman"/>
              <a:buNone/>
            </a:pPr>
            <a:r>
              <a:rPr lang="ko-KR" sz="4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1단계 (상관관계 규명)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52" name="Google Shape;352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800"/>
              <a:buNone/>
            </a:pP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(1) 여러가지 유형의 질문을 제시한다. (</a:t>
            </a:r>
            <a:r>
              <a:rPr lang="ko-KR" sz="20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쉬움/어려움/불가능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</a:t>
            </a:r>
            <a:endParaRPr sz="2000" i="0" u="none" strike="noStrike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800"/>
              <a:buNone/>
            </a:pPr>
            <a:endParaRPr sz="2000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ts val="1800"/>
              <a:buNone/>
            </a:pP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(2) 피험자는 질문에 대해 총 3가지 버튼 중 하나를 </a:t>
            </a:r>
            <a:r>
              <a:rPr lang="ko-KR" sz="2000" b="1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4초 </a:t>
            </a:r>
            <a:r>
              <a:rPr lang="ko-KR" sz="2000" b="1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제한 시간을 두고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누르도록 한다.</a:t>
            </a:r>
            <a:endParaRPr sz="2000" b="1" i="0" u="none" strike="noStrike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ts val="1800"/>
              <a:buNone/>
            </a:pP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</a:t>
            </a: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</a:t>
            </a: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버튼은 (</a:t>
            </a:r>
            <a:r>
              <a:rPr lang="ko-KR" sz="17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</a:t>
            </a: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</a:t>
            </a: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(</a:t>
            </a:r>
            <a:r>
              <a:rPr lang="ko-KR" sz="17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</a:t>
            </a: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), </a:t>
            </a: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(C) 중 하나</a:t>
            </a:r>
            <a:endParaRPr sz="17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ts val="1800"/>
              <a:buNone/>
            </a:pP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(</a:t>
            </a:r>
            <a:r>
              <a:rPr lang="ko-KR" sz="1700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): </a:t>
            </a: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앎 (</a:t>
            </a:r>
            <a:r>
              <a:rPr lang="ko-KR" sz="1700" b="1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확신있</a:t>
            </a:r>
            <a:r>
              <a:rPr lang="ko-KR" sz="1700" b="1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게</a:t>
            </a: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앎</a:t>
            </a: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</a:t>
            </a:r>
            <a:endParaRPr sz="1700" b="1" i="0" u="none" strike="noStrike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ts val="1800"/>
              <a:buNone/>
            </a:pP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(</a:t>
            </a:r>
            <a:r>
              <a:rPr lang="ko-KR" sz="17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</a:t>
            </a: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): </a:t>
            </a: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앎/모름 (알든 모르든 </a:t>
            </a:r>
            <a:r>
              <a:rPr lang="ko-KR" sz="1700" b="1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확신이 없음</a:t>
            </a: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</a:t>
            </a:r>
            <a:endParaRPr sz="1700" b="1" i="0" u="none" strike="noStrike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ts val="1800"/>
              <a:buNone/>
            </a:pP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(C): </a:t>
            </a: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모름 (</a:t>
            </a:r>
            <a:r>
              <a:rPr lang="ko-KR" sz="1700" b="1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확신있게</a:t>
            </a: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모름) </a:t>
            </a:r>
            <a:endParaRPr sz="2000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ts val="1800"/>
              <a:buNone/>
            </a:pP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</a:t>
            </a: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</a:t>
            </a: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이때 피험자가 답을 하는 과정을 </a:t>
            </a:r>
            <a:r>
              <a:rPr lang="ko-KR" sz="1700" b="1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fMRI</a:t>
            </a:r>
            <a:r>
              <a:rPr lang="ko-KR" sz="17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로</a:t>
            </a:r>
            <a:r>
              <a:rPr lang="ko-KR" sz="17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측정</a:t>
            </a:r>
            <a:endParaRPr sz="1700" i="0" u="none" strike="noStrike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ts val="1800"/>
              <a:buNone/>
            </a:pPr>
            <a:endParaRPr sz="2000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ko-KR" sz="20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fMRI</a:t>
            </a:r>
            <a:r>
              <a:rPr lang="ko-KR" sz="2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결과를 분석하고, </a:t>
            </a:r>
            <a:r>
              <a:rPr lang="ko-KR" sz="20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sz="20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</a:t>
            </a:r>
            <a:r>
              <a:rPr lang="ko-KR" sz="20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 버튼을 누른 경우에 한해 PPI 분석을 진행</a:t>
            </a:r>
            <a:r>
              <a:rPr lang="ko-KR" sz="2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한다.</a:t>
            </a:r>
            <a:endParaRPr sz="200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</a:t>
            </a:r>
            <a:r>
              <a:rPr lang="ko-KR" sz="17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PPI 분석</a:t>
            </a:r>
            <a:r>
              <a:rPr 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이란, 단순히 어느 영역이 활성화되었는지 보는 것이 아닌, 두 개의 영역이 특정 조건에서 어떻게 </a:t>
            </a:r>
            <a:r>
              <a:rPr lang="ko-KR" sz="17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연결성 변화</a:t>
            </a:r>
            <a:r>
              <a:rPr 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 일어났는지를 보기 위한 분석 방법을 의미한다.</a:t>
            </a:r>
            <a:endParaRPr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4400"/>
              <a:buFont typeface="Times New Roman"/>
              <a:buNone/>
            </a:pPr>
            <a:r>
              <a:rPr lang="ko-KR" sz="4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1단계 (상관관계 규명)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58" name="Google Shape;358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ko-KR" sz="20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fMRI</a:t>
            </a:r>
            <a:r>
              <a:rPr lang="ko-KR" sz="2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영상 분석을 통해 다음을 검증할 수 있다.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ts val="2000"/>
              <a:buFont typeface="Arial"/>
              <a:buChar char="●"/>
            </a:pPr>
            <a:r>
              <a:rPr lang="ko-KR" sz="2000" b="1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 1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CEN 탐색 네트워크</a:t>
            </a:r>
            <a:endParaRPr sz="20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2000"/>
              <a:buFont typeface="Arial"/>
              <a:buChar char="●"/>
            </a:pPr>
            <a:r>
              <a:rPr lang="ko-KR" sz="2000" b="1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 2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ACC 갈등감지: (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 버튼을 누른 경우에만 활성화</a:t>
            </a:r>
            <a:endParaRPr sz="20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2000"/>
              <a:buFont typeface="Arial"/>
              <a:buChar char="●"/>
            </a:pPr>
            <a:r>
              <a:rPr lang="ko-KR" sz="2000" b="1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 3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활성화: (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 버튼을 누른 경우에만 활성화</a:t>
            </a:r>
            <a:endParaRPr sz="20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2000"/>
              <a:buFont typeface="Times New Roman"/>
              <a:buChar char="●"/>
            </a:pPr>
            <a:r>
              <a:rPr lang="ko-KR" sz="2000" i="0" u="none" strike="noStrike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sz="2000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</a:t>
            </a:r>
            <a:r>
              <a:rPr lang="ko-KR" sz="2000" i="0" u="none" strike="noStrike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1)-(</a:t>
            </a:r>
            <a:r>
              <a:rPr lang="ko-KR" sz="2000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</a:t>
            </a:r>
            <a:r>
              <a:rPr lang="ko-KR" sz="2000" i="0" u="none" strike="noStrike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2)-(</a:t>
            </a:r>
            <a:r>
              <a:rPr lang="ko-KR" sz="2000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</a:t>
            </a:r>
            <a:r>
              <a:rPr lang="ko-KR" sz="2000" i="0" u="none" strike="noStrike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3)이 순서대로 </a:t>
            </a:r>
            <a:r>
              <a:rPr lang="ko-KR" sz="2000" i="0" u="none" strike="noStrike" dirty="0" err="1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일어났는지의</a:t>
            </a:r>
            <a:r>
              <a:rPr lang="ko-KR" sz="2000" i="0" u="none" strike="noStrike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여부</a:t>
            </a:r>
            <a:endParaRPr sz="20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2000"/>
              <a:buFont typeface="Arial"/>
              <a:buChar char="●"/>
            </a:pPr>
            <a:r>
              <a:rPr lang="ko-KR" sz="2000" b="1" i="0" u="none" strike="noStrike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 4</a:t>
            </a:r>
            <a:r>
              <a:rPr lang="ko-KR" sz="2000" i="0" u="none" strike="noStrike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i="0" u="none" strike="noStrike" dirty="0" err="1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ACC와</a:t>
            </a:r>
            <a:r>
              <a:rPr lang="ko-KR" sz="2000" i="0" u="none" strike="noStrike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i="0" u="none" strike="noStrike" dirty="0" err="1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rlPFC의</a:t>
            </a:r>
            <a:r>
              <a:rPr lang="ko-KR" sz="2000" i="0" u="none" strike="noStrike" dirty="0">
                <a:solidFill>
                  <a:srgbClr val="43434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인과적 연결성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</a:t>
            </a:r>
            <a:endParaRPr sz="20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ko-KR" sz="20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가정 4의 경우, (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 버튼을 누른 경우에만 특이적으로 강화됨을 ‘정신생리학적 상호작용(PPI) </a:t>
            </a:r>
            <a:r>
              <a:rPr lang="ko-KR" sz="2000" i="0" u="none" strike="noStrike" dirty="0" err="1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분석’을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사용하여 확인할 수 있다. </a:t>
            </a:r>
            <a:endParaRPr sz="2000" dirty="0">
              <a:solidFill>
                <a:srgbClr val="1B1C1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C1D"/>
              </a:buClr>
              <a:buSzPts val="1800"/>
              <a:buNone/>
            </a:pPr>
            <a:r>
              <a:rPr lang="ko-KR" sz="20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</a:t>
            </a: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b="1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PPI 분석</a:t>
            </a:r>
            <a:r>
              <a:rPr lang="ko-KR" sz="2000" i="0" u="none" strike="noStrike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두 개의 영역 사이의 연결성이 특정 조건에서 어떻게 변화하는지를 보기 위한 분석 방법</a:t>
            </a:r>
            <a:endParaRPr sz="20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ko-KR" sz="4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2단계 (인과관계 검증)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64" name="Google Shape;364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ko-KR" sz="20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가정 3,4를 통한 </a:t>
            </a:r>
            <a:r>
              <a:rPr lang="ko-KR" sz="20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rlPFC의</a:t>
            </a:r>
            <a:r>
              <a:rPr lang="ko-KR" sz="20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조기판단종료 기능 검증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ko-KR" sz="2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왼쪽 </a:t>
            </a:r>
            <a:r>
              <a:rPr lang="ko-KR" sz="20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rlPFC에</a:t>
            </a:r>
            <a:r>
              <a:rPr lang="ko-KR" sz="2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표적화하여</a:t>
            </a:r>
            <a:r>
              <a:rPr lang="ko-KR" sz="2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TMS를</a:t>
            </a:r>
            <a:r>
              <a:rPr lang="ko-KR" sz="2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이용해 억제시킨 후, 위의 질문을 제시한 후 버튼 3가지 중 하나를 </a:t>
            </a:r>
            <a:r>
              <a:rPr lang="ko-KR" sz="20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10초 제한 시간을 두고</a:t>
            </a:r>
            <a:r>
              <a:rPr lang="ko-KR" sz="2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답을 하도록 한다.</a:t>
            </a:r>
            <a:endParaRPr sz="200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</a:t>
            </a:r>
            <a:r>
              <a:rPr 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왼쪽 </a:t>
            </a:r>
            <a:r>
              <a:rPr lang="ko-KR" sz="17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sz="17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</a:t>
            </a:r>
            <a:r>
              <a:rPr 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특히 추상적인 과제 순서의 모니터링에 관여하는 것으로 보고됨</a:t>
            </a:r>
            <a:endParaRPr sz="17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1800"/>
              <a:buNone/>
            </a:pPr>
            <a:r>
              <a:rPr lang="ko-KR" sz="1700" dirty="0">
                <a:solidFill>
                  <a:srgbClr val="1B1C1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</a:t>
            </a:r>
            <a:r>
              <a:rPr 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가짜 </a:t>
            </a:r>
            <a:r>
              <a:rPr lang="ko-KR" sz="17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TMS를</a:t>
            </a:r>
            <a:r>
              <a:rPr lang="ko-KR" sz="17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사용하여 동일한 소리와 감각을 유발하여 </a:t>
            </a:r>
            <a:r>
              <a:rPr lang="ko-KR" sz="17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TMS자체에</a:t>
            </a:r>
            <a:r>
              <a:rPr lang="ko-KR" sz="17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대한 인식을 최소화한다. (</a:t>
            </a:r>
            <a:r>
              <a:rPr 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통제 변인</a:t>
            </a:r>
            <a:r>
              <a:rPr lang="ko-KR" sz="17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</a:t>
            </a:r>
            <a:endParaRPr sz="17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ko-KR" sz="4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2단계 (인과관계 검증)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71" name="Google Shape;371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ko-KR" sz="20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가정 3,4를 통한 </a:t>
            </a:r>
            <a:r>
              <a:rPr lang="ko-KR" sz="20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rlPFC의</a:t>
            </a:r>
            <a:r>
              <a:rPr lang="ko-KR" sz="20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조기판단종료 기능 검증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ko-KR" sz="2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예상 반응 :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rlPFC를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억제할 경우, [</a:t>
            </a:r>
            <a:r>
              <a:rPr lang="ko-KR" sz="18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여러운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질문 -&gt; 모름] 시행의 반응 시간은 통제 조건에 비해 유의미하게 증가할 것이다.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ko-KR" sz="18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착각 (1)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[알(수 있)지만 모른다고 조기판단] 을 통한 </a:t>
            </a:r>
            <a:r>
              <a:rPr lang="ko-KR" sz="18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rlPFC의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기능을 검증할 수 있다. 비효율적이라고 판단한 탐색을 조기에 중단하는 메커니즘이 사라지는 것이기 때문에 오히려 [어려운 질문]에 대한 답의 정확도가 증가하는 현상이 관측될 것이다.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ko-KR" sz="18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착각 (2)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[모르지만 안다고 조기판단] 을 통한 </a:t>
            </a:r>
            <a:r>
              <a:rPr lang="ko-KR" sz="18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rlPFC의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기능을 검증할 수 있다. </a:t>
            </a:r>
            <a:r>
              <a:rPr lang="ko-KR" sz="18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rlPFC는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인출된 정보의 질을 평가하는 메타인지적 품질 관리에도 관여하는 것으로 알려져 있기에, </a:t>
            </a:r>
            <a:r>
              <a:rPr lang="ko-KR" sz="1800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rlPFC가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억제될 경우, [어려운 질문 -&gt; 모름] 질문을 [어려운 질문 -&gt; 앎]으로 보고하는 오류가 증가할 것이다.</a:t>
            </a:r>
            <a:endParaRPr sz="18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1800"/>
              <a:buNone/>
            </a:pPr>
            <a:r>
              <a:rPr lang="ko-KR" sz="20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 txBox="1">
            <a:spLocks noGrp="1"/>
          </p:cNvSpPr>
          <p:nvPr>
            <p:ph type="title"/>
          </p:nvPr>
        </p:nvSpPr>
        <p:spPr>
          <a:xfrm>
            <a:off x="727765" y="2201103"/>
            <a:ext cx="10515600" cy="2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5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3. 인공지능도 자신이 모른다는 메타인지를 가질 수 있도록 하려면 어떻게 </a:t>
            </a:r>
            <a:r>
              <a:rPr lang="ko-KR" sz="35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설계해야할</a:t>
            </a:r>
            <a:r>
              <a:rPr lang="ko-KR" sz="35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지 1번으로부터 얻은 인간의 신경 </a:t>
            </a:r>
            <a:r>
              <a:rPr lang="ko-KR" sz="35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매커니즘을</a:t>
            </a:r>
            <a:r>
              <a:rPr lang="ko-KR" sz="35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35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인공지능 시스템에 </a:t>
            </a:r>
            <a:r>
              <a:rPr lang="ko-KR" sz="35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적용</a:t>
            </a:r>
            <a:r>
              <a:rPr lang="ko-KR" sz="35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해보시오</a:t>
            </a:r>
            <a:r>
              <a:rPr lang="ko-KR" sz="35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</a:t>
            </a:r>
            <a:endParaRPr sz="35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838190" y="2139303"/>
            <a:ext cx="10515600" cy="2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35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1. 인간은 </a:t>
            </a:r>
            <a:r>
              <a:rPr lang="ko-KR" sz="35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‘내가 모른다는 사실을 어떻게 (빨리) 알아채는지’</a:t>
            </a:r>
            <a:r>
              <a:rPr lang="ko-KR" sz="35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그 메타인지의 신경 메커니즘을 </a:t>
            </a:r>
            <a:r>
              <a:rPr lang="ko-KR" sz="35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추측하시오</a:t>
            </a:r>
            <a:r>
              <a:rPr lang="ko-KR" sz="35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</a:t>
            </a:r>
            <a:endParaRPr sz="35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3.1 범주화 → 외부 메모리 시스템, LLM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82" name="Google Shape;382;p56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LLM : 특정 단어, 문장 + ? </a:t>
            </a:r>
            <a:endParaRPr sz="2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  그 다음에 </a:t>
            </a:r>
            <a:r>
              <a:rPr lang="ko-KR" sz="2100" u="sng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무엇</a:t>
            </a:r>
            <a:r>
              <a:rPr lang="ko-KR" sz="2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이 올지 판단하는 모듈</a:t>
            </a:r>
            <a:endParaRPr sz="2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		   = 범주에 소속될 대상</a:t>
            </a:r>
            <a:endParaRPr sz="2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LLM: 개별 토큰을 </a:t>
            </a:r>
            <a:r>
              <a:rPr lang="ko-KR" sz="2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벡터값으로</a:t>
            </a:r>
            <a:r>
              <a:rPr lang="ko-KR" sz="2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변환 → 트랜스포머 </a:t>
            </a:r>
            <a:r>
              <a:rPr lang="ko-KR" sz="2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아키택처로</a:t>
            </a:r>
            <a:r>
              <a:rPr lang="ko-KR" sz="2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문맥 고려해 </a:t>
            </a:r>
            <a:r>
              <a:rPr lang="ko-KR" sz="2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벡터값</a:t>
            </a:r>
            <a:r>
              <a:rPr lang="ko-KR" sz="2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수정한다.</a:t>
            </a:r>
            <a:endParaRPr sz="2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sz="2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+ 벡터 DB 유사한 벡터를 </a:t>
            </a:r>
            <a:r>
              <a:rPr lang="ko-KR" sz="2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찾아맥락을</a:t>
            </a:r>
            <a:r>
              <a:rPr lang="ko-KR" sz="2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불러옴으로써 확장된 맥락을 이해한다. </a:t>
            </a:r>
            <a:endParaRPr sz="2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7"/>
          <p:cNvSpPr/>
          <p:nvPr/>
        </p:nvSpPr>
        <p:spPr>
          <a:xfrm>
            <a:off x="2072050" y="1777350"/>
            <a:ext cx="3303300" cy="3303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망각 ​</a:t>
            </a:r>
            <a:endParaRPr sz="26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forgetting</a:t>
            </a:r>
            <a:endParaRPr sz="26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57"/>
          <p:cNvSpPr/>
          <p:nvPr/>
        </p:nvSpPr>
        <p:spPr>
          <a:xfrm>
            <a:off x="6758925" y="1777350"/>
            <a:ext cx="3303300" cy="3303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유지 및 강화​</a:t>
            </a:r>
            <a:endParaRPr sz="26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consolidation</a:t>
            </a:r>
            <a:endParaRPr sz="26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0" name="Google Shape;390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3.2 망각을 통한 정보 클러스터 경량화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8"/>
          <p:cNvSpPr txBox="1">
            <a:spLocks noGrp="1"/>
          </p:cNvSpPr>
          <p:nvPr>
            <p:ph type="title"/>
          </p:nvPr>
        </p:nvSpPr>
        <p:spPr>
          <a:xfrm>
            <a:off x="660650" y="1175800"/>
            <a:ext cx="2222100" cy="66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Encoding</a:t>
            </a:r>
            <a:r>
              <a:rPr lang="ko-KR" sz="24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4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module</a:t>
            </a:r>
            <a:r>
              <a:rPr lang="ko-KR" sz="24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​</a:t>
            </a:r>
            <a:endParaRPr sz="24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510500" y="1921900"/>
            <a:ext cx="2522400" cy="381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Transformer 기반​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입력 데이터를 의미 기반 벡터로 인코딩​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​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학습 시 attention map을 통해 학습 강도 기록​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3395600" y="1921900"/>
            <a:ext cx="2522400" cy="381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기억된 벡터를 engram cell 단위로 저장​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​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생성 시간, 학습 강도, 회상 빈도, 연관 키워드 벡터, consolidation flag 등의 메타 데이터 보유​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6280700" y="1921900"/>
            <a:ext cx="2522400" cy="381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일정 임계 (threshold) 이상의 relevance 또는 반복 학습 시 기억을 장기 기억 상태로 전이​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9165800" y="1921900"/>
            <a:ext cx="2522400" cy="381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시간 기반 감쇠,​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활성화 간섭,​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relevance score 하락 시 encgram 을 삭제 또는 약화 ​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58"/>
          <p:cNvSpPr txBox="1">
            <a:spLocks noGrp="1"/>
          </p:cNvSpPr>
          <p:nvPr>
            <p:ph type="title"/>
          </p:nvPr>
        </p:nvSpPr>
        <p:spPr>
          <a:xfrm>
            <a:off x="3545750" y="1252000"/>
            <a:ext cx="2222100" cy="66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Engram</a:t>
            </a:r>
            <a:r>
              <a:rPr lang="ko-KR" sz="24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4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pool</a:t>
            </a:r>
            <a:r>
              <a:rPr lang="ko-KR" sz="24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​</a:t>
            </a:r>
            <a:endParaRPr sz="24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402" name="Google Shape;402;p58"/>
          <p:cNvSpPr txBox="1">
            <a:spLocks noGrp="1"/>
          </p:cNvSpPr>
          <p:nvPr>
            <p:ph type="title"/>
          </p:nvPr>
        </p:nvSpPr>
        <p:spPr>
          <a:xfrm>
            <a:off x="6430850" y="1404400"/>
            <a:ext cx="2222100" cy="66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4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Consolidation</a:t>
            </a:r>
            <a:endParaRPr sz="24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4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module</a:t>
            </a:r>
            <a:r>
              <a:rPr lang="ko-KR" sz="24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​</a:t>
            </a:r>
            <a:endParaRPr sz="24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403" name="Google Shape;403;p58"/>
          <p:cNvSpPr txBox="1">
            <a:spLocks noGrp="1"/>
          </p:cNvSpPr>
          <p:nvPr>
            <p:ph type="title"/>
          </p:nvPr>
        </p:nvSpPr>
        <p:spPr>
          <a:xfrm>
            <a:off x="9315950" y="1328200"/>
            <a:ext cx="2222100" cy="66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Main</a:t>
            </a:r>
            <a:r>
              <a:rPr lang="ko-KR" sz="24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4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module</a:t>
            </a:r>
            <a:r>
              <a:rPr lang="ko-KR" sz="24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​</a:t>
            </a:r>
            <a:endParaRPr sz="24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9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입력 벡터 간 내적 연산을 통해 서로 간의 관계 (유사도)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를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계산​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각 토큰이 다른 토큰을 얼마나 ‘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참조’할지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정함​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핵심 구성: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Query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Key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Value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0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Attention</a:t>
            </a: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4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map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416" name="Google Shape;416;p60"/>
          <p:cNvSpPr txBox="1">
            <a:spLocks noGrp="1"/>
          </p:cNvSpPr>
          <p:nvPr>
            <p:ph type="body" idx="1"/>
          </p:nvPr>
        </p:nvSpPr>
        <p:spPr>
          <a:xfrm>
            <a:off x="415600" y="1633625"/>
            <a:ext cx="57162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•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Query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×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Key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계산 후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softmax로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주의도(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attention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score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 산출​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7620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•각 셀은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Query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토큰이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Key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토큰에 집중한 정도를 나타냄​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7620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•합: 각 행의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attention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weight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합은 1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pic>
        <p:nvPicPr>
          <p:cNvPr id="417" name="Google Shape;41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225" y="1713825"/>
            <a:ext cx="5324475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1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3.3 삼중 네트워크 모델-통합 모듈 시스템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424" name="Google Shape;424;p61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CEN </a:t>
            </a: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유사체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핵심 응답 생성 모듈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LLM과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RAG를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통한 전수 탐색 역할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SN </a:t>
            </a: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유사체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불확실성 감시 모듈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CEN 모니터링 및 불확실성 신호 생성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유사체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메타인지 통합 및 최종 판단 모듈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최종적 판단, ‘</a:t>
            </a:r>
            <a:r>
              <a:rPr lang="ko-KR" sz="2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모름’의</a:t>
            </a:r>
            <a:r>
              <a:rPr lang="ko-KR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상태로 판단 확정</a:t>
            </a:r>
            <a:endParaRPr sz="2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2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참고 문헌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431" name="Google Shape;431;p62"/>
          <p:cNvSpPr txBox="1">
            <a:spLocks noGrp="1"/>
          </p:cNvSpPr>
          <p:nvPr>
            <p:ph type="body" idx="1"/>
          </p:nvPr>
        </p:nvSpPr>
        <p:spPr>
          <a:xfrm>
            <a:off x="415600" y="1633625"/>
            <a:ext cx="11360700" cy="4729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Botvinick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Cohen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&amp;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Carter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C.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(2004).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Conflict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monitoring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and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anterior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cingulate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cortex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update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Trends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in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cognitive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sciences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8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(12), 539–546.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Davis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&amp;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Zhong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Y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(2017). The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biology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forgetting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—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perspective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Neuron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95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(3), 490–503.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Fleming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&amp;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Dolan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(2012). The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neural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basis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metacognitive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ability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Philosophical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transactions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Royal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Society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London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Series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Biological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sciences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367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(1594), 1338–1349.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Fleming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Huijgen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&amp;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Dolan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(2012).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Prefrontal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contributions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to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metacognition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perceptual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decision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making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Journal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neuroscience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: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official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journal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Society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for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Neuroscience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32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(18), 6117–6125.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Hardt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O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Nader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K., &amp;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Nadel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(2013).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Decay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happens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The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role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active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forgetting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memory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Trends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in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Cognitive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Sciences, 17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(3), 111–120.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Ko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H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Ptito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Monchi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O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Cho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Van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Eimeren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Pellecchia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G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Ballanger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Rusjan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Houle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&amp;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Strafella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(2009).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Increased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dopamine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release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right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anterior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cingulate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cortex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during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performance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sorting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task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[11C]FLB 457 PET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study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NeuroImage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46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(2), 516–521.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Menon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V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(2023). 20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years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default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mode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network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review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and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synthesis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Neuron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111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(16), 2469–2487.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Molenberghs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Trautwein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Böckler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Singer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&amp;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Kanske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(2016).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Neural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correlates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metacognitive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ability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and of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feeling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confident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large-scale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fMRI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study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Social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cognitive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and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affective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6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neuroscience</a:t>
            </a:r>
            <a:r>
              <a:rPr lang="ko-KR" sz="16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11</a:t>
            </a:r>
            <a:r>
              <a:rPr 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(12), 1942–1951.</a:t>
            </a:r>
            <a:endParaRPr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 dirty="0">
              <a:solidFill>
                <a:srgbClr val="21212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3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참고 문헌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438" name="Google Shape;438;p63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Pardossi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Cuomo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&amp;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Fagiolini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(2024).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Unraveling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Boundaries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Overlaps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and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Connections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between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Schizophrenia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and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Obsessive-Compulsive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Disorder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(OCD).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Journal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clinical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medicine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13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(16), 4739.</a:t>
            </a:r>
            <a:endParaRPr sz="17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Saccenti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Moro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Sassaroli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Malgaroli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Ferro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&amp;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Lamanna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(2024).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Neural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correlates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metacognition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Disentangling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brain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circuits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underlying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prospective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and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retrospective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second-order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judgments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through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noninvasive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brain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stimulation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Journal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neuroscience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research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102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(4), e25330.</a:t>
            </a:r>
            <a:endParaRPr sz="17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Seeley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W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W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(2019). The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Salience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Network: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Neural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System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for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Perceiving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and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Responding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to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Homeostatic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Demands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Journal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neuroscience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: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official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journal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Society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for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Neuroscience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39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(50), 9878–9882.</a:t>
            </a:r>
            <a:endParaRPr sz="17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Taylor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Martis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B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Fitzgerald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K.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Welsh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C.,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Abelson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Liberzon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Himle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&amp;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Gehring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W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(2006).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Medial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frontal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cortex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activity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and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loss-related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responses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to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errors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Journal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neuroscience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: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official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journal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of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Society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for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Neuroscience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26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(15), 4063–4070.</a:t>
            </a:r>
            <a:endParaRPr sz="17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Yassa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., &amp;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Stark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C.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E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L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(2011).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Pattern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separation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in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the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hippocampus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.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Trends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in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1700" i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Neurosciences</a:t>
            </a:r>
            <a:r>
              <a:rPr lang="ko-KR" sz="1700" i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, 34</a:t>
            </a:r>
            <a:r>
              <a:rPr 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(10), 515–525.</a:t>
            </a:r>
            <a:endParaRPr sz="17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141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1.1. 범주화를 통한 정보의 다양한 구조화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1"/>
          </p:nvPr>
        </p:nvSpPr>
        <p:spPr>
          <a:xfrm>
            <a:off x="970750" y="19385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457200" lvl="0" indent="-343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정보 수용 단계: 감각 기관, 감각 피질</a:t>
            </a:r>
            <a:endParaRPr sz="5557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 표상의 형태로 정보 임시 저장</a:t>
            </a:r>
            <a:endParaRPr sz="5557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4329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정보의 분리 및 </a:t>
            </a:r>
            <a:r>
              <a:rPr lang="ko-KR" sz="5557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재연결</a:t>
            </a: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해마(CA3), </a:t>
            </a:r>
            <a:r>
              <a:rPr lang="ko-KR" sz="5557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치상회</a:t>
            </a:r>
            <a:endParaRPr sz="5557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 표상의 세분화, 요소 간 </a:t>
            </a:r>
            <a:r>
              <a:rPr lang="ko-KR" sz="5557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재연결</a:t>
            </a:r>
            <a:endParaRPr sz="5557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4329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범주 선택: </a:t>
            </a:r>
            <a:r>
              <a:rPr lang="ko-KR" sz="5557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전외측</a:t>
            </a: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</a:t>
            </a:r>
            <a:r>
              <a:rPr lang="ko-KR" sz="5557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전전두엽</a:t>
            </a: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피질</a:t>
            </a:r>
            <a:endParaRPr sz="5557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 기존 범주와 비교 및 새로운 범주 형성 </a:t>
            </a:r>
            <a:endParaRPr sz="5557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-34329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의미 네트워크 형성: </a:t>
            </a:r>
            <a:r>
              <a:rPr lang="ko-KR" sz="5557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측두극</a:t>
            </a:r>
            <a:endParaRPr sz="5557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⇨ 감각 정보, 경험과 통합하여 의미적 지식 허브인 </a:t>
            </a:r>
            <a:r>
              <a:rPr lang="ko-KR" sz="5557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측두극에</a:t>
            </a:r>
            <a:r>
              <a:rPr lang="ko-KR" sz="5557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저장 </a:t>
            </a:r>
            <a:endParaRPr sz="5557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dirty="0">
                <a:cs typeface="Times New Roman"/>
                <a:sym typeface="Times New Roman"/>
              </a:rPr>
              <a:t>1.2. 망각을 통한 기억의 공간 효율화 </a:t>
            </a:r>
            <a:endParaRPr sz="4000" dirty="0">
              <a:cs typeface="Times New Roman"/>
              <a:sym typeface="Times New Roman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831300" y="1835458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cs typeface="Times New Roman"/>
                <a:sym typeface="Times New Roman"/>
              </a:rPr>
              <a:t>신경 가소성 → (1) 신경 회로 생성 </a:t>
            </a:r>
            <a:endParaRPr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lt1"/>
                </a:solidFill>
                <a:cs typeface="Times New Roman"/>
                <a:sym typeface="Times New Roman"/>
              </a:rPr>
              <a:t>신경 가소성 → </a:t>
            </a:r>
            <a:r>
              <a:rPr lang="ko-KR" sz="1800" dirty="0">
                <a:solidFill>
                  <a:schemeClr val="dk1"/>
                </a:solidFill>
                <a:cs typeface="Times New Roman"/>
                <a:sym typeface="Times New Roman"/>
              </a:rPr>
              <a:t>(2) 신경 회로 소멸 = 망각 </a:t>
            </a:r>
            <a:r>
              <a:rPr lang="ko-KR" sz="1800" dirty="0" err="1">
                <a:solidFill>
                  <a:schemeClr val="dk1"/>
                </a:solidFill>
                <a:cs typeface="Times New Roman"/>
                <a:sym typeface="Times New Roman"/>
              </a:rPr>
              <a:t>by</a:t>
            </a:r>
            <a:r>
              <a:rPr lang="ko-KR" sz="1800" dirty="0">
                <a:solidFill>
                  <a:schemeClr val="dk1"/>
                </a:solidFill>
                <a:cs typeface="Times New Roman"/>
                <a:sym typeface="Times New Roman"/>
              </a:rPr>
              <a:t> 항상성, 경쟁</a:t>
            </a:r>
            <a:endParaRPr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cs typeface="Times New Roman"/>
                <a:sym typeface="Times New Roman"/>
              </a:rPr>
              <a:t>⇨ 불필요한 &amp; 오래된 정보 제거, 중요한 &amp; 최근의 정보 저장 =&gt; 정보의 효율적 저장</a:t>
            </a:r>
            <a:endParaRPr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cs typeface="Times New Roman"/>
                <a:sym typeface="Times New Roman"/>
              </a:rPr>
              <a:t>수동적 소멸 (</a:t>
            </a:r>
            <a:r>
              <a:rPr lang="ko-KR" sz="1800" dirty="0" err="1">
                <a:solidFill>
                  <a:schemeClr val="dk1"/>
                </a:solidFill>
                <a:cs typeface="Times New Roman"/>
                <a:sym typeface="Times New Roman"/>
              </a:rPr>
              <a:t>X</a:t>
            </a:r>
            <a:r>
              <a:rPr lang="ko-KR" sz="1800" dirty="0">
                <a:solidFill>
                  <a:schemeClr val="dk1"/>
                </a:solidFill>
                <a:cs typeface="Times New Roman"/>
                <a:sym typeface="Times New Roman"/>
              </a:rPr>
              <a:t>)</a:t>
            </a:r>
            <a:endParaRPr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ko-KR" sz="1800" dirty="0">
                <a:solidFill>
                  <a:schemeClr val="dk1"/>
                </a:solidFill>
                <a:cs typeface="Times New Roman"/>
                <a:sym typeface="Times New Roman"/>
              </a:rPr>
              <a:t>다양한 신경 및 분자 메커니즘을 통해 적극적으로 조절되는 생물학적 과정 (</a:t>
            </a:r>
            <a:r>
              <a:rPr lang="ko-KR" sz="1800" dirty="0" err="1">
                <a:solidFill>
                  <a:schemeClr val="dk1"/>
                </a:solidFill>
                <a:cs typeface="Times New Roman"/>
                <a:sym typeface="Times New Roman"/>
              </a:rPr>
              <a:t>O</a:t>
            </a:r>
            <a:r>
              <a:rPr lang="ko-KR" sz="1800" dirty="0">
                <a:solidFill>
                  <a:schemeClr val="dk1"/>
                </a:solidFill>
                <a:cs typeface="Times New Roman"/>
                <a:sym typeface="Times New Roman"/>
              </a:rPr>
              <a:t>)</a:t>
            </a:r>
            <a:endParaRPr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ko-KR" sz="1800" dirty="0">
                <a:solidFill>
                  <a:schemeClr val="dk1"/>
                </a:solidFill>
                <a:cs typeface="Times New Roman"/>
                <a:sym typeface="Times New Roman"/>
              </a:rPr>
            </a:br>
            <a:r>
              <a:rPr lang="ko-KR" sz="1800" dirty="0">
                <a:solidFill>
                  <a:schemeClr val="dk1"/>
                </a:solidFill>
                <a:cs typeface="Times New Roman"/>
                <a:sym typeface="Times New Roman"/>
              </a:rPr>
              <a:t>⇨ 인지 기능의 효율성 유지 </a:t>
            </a:r>
            <a:endParaRPr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1.2. 인간 메타인지의 조기 판단 전략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정보의 다양한 구조화</a:t>
            </a:r>
            <a:endParaRPr sz="20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ko-KR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망각</a:t>
            </a:r>
            <a:endParaRPr sz="20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85750" lvl="0" indent="-1212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85750" lvl="0" indent="-2990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조기종결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과 착각: 조기 판단을 통한 뇌의 에너지 소모 중지, 착각의 가능성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159" name="Google Shape;159;p32"/>
          <p:cNvSpPr/>
          <p:nvPr/>
        </p:nvSpPr>
        <p:spPr>
          <a:xfrm>
            <a:off x="2997675" y="3968150"/>
            <a:ext cx="1488000" cy="9318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300">
                <a:latin typeface="Open Sans"/>
                <a:ea typeface="Open Sans"/>
                <a:cs typeface="Open Sans"/>
                <a:sym typeface="Open Sans"/>
              </a:rPr>
              <a:t>질문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32"/>
          <p:cNvSpPr/>
          <p:nvPr/>
        </p:nvSpPr>
        <p:spPr>
          <a:xfrm>
            <a:off x="2997675" y="5362775"/>
            <a:ext cx="1488000" cy="9318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300">
                <a:latin typeface="Open Sans"/>
                <a:ea typeface="Open Sans"/>
                <a:cs typeface="Open Sans"/>
                <a:sym typeface="Open Sans"/>
              </a:rPr>
              <a:t>질문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5518025" y="5362775"/>
            <a:ext cx="1488000" cy="9318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300">
                <a:latin typeface="Open Sans"/>
                <a:ea typeface="Open Sans"/>
                <a:cs typeface="Open Sans"/>
                <a:sym typeface="Open Sans"/>
              </a:rPr>
              <a:t>효율성 판단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32"/>
          <p:cNvSpPr/>
          <p:nvPr/>
        </p:nvSpPr>
        <p:spPr>
          <a:xfrm>
            <a:off x="8038375" y="5362775"/>
            <a:ext cx="1488000" cy="9318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300">
                <a:latin typeface="Open Sans"/>
                <a:ea typeface="Open Sans"/>
                <a:cs typeface="Open Sans"/>
                <a:sym typeface="Open Sans"/>
              </a:rPr>
              <a:t>정보탐색 중단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32"/>
          <p:cNvSpPr/>
          <p:nvPr/>
        </p:nvSpPr>
        <p:spPr>
          <a:xfrm>
            <a:off x="5518025" y="3968150"/>
            <a:ext cx="4008300" cy="9318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300">
                <a:latin typeface="Open Sans"/>
                <a:ea typeface="Open Sans"/>
                <a:cs typeface="Open Sans"/>
                <a:sym typeface="Open Sans"/>
              </a:rPr>
              <a:t>모든 데이터의 전수 조사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32"/>
          <p:cNvSpPr txBox="1"/>
          <p:nvPr/>
        </p:nvSpPr>
        <p:spPr>
          <a:xfrm>
            <a:off x="1393175" y="4157000"/>
            <a:ext cx="745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인공지능 :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32"/>
          <p:cNvSpPr txBox="1"/>
          <p:nvPr/>
        </p:nvSpPr>
        <p:spPr>
          <a:xfrm>
            <a:off x="1830250" y="5551625"/>
            <a:ext cx="745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인간 :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32"/>
          <p:cNvSpPr/>
          <p:nvPr/>
        </p:nvSpPr>
        <p:spPr>
          <a:xfrm>
            <a:off x="4485675" y="4237250"/>
            <a:ext cx="1032300" cy="39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4485675" y="5631875"/>
            <a:ext cx="1032300" cy="39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32"/>
          <p:cNvSpPr/>
          <p:nvPr/>
        </p:nvSpPr>
        <p:spPr>
          <a:xfrm>
            <a:off x="7006025" y="5631875"/>
            <a:ext cx="1032300" cy="39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1. 효율적 탐색 및 조기 종결(가설)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삼중 네트워크 모델: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DMN, CEN, 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SN의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상호작용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ACC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SN의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핵심 허브)의 갈등 감지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ko-KR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의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조기 종결 결정 및 판단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인간의 메타인지 판단은 </a:t>
            </a:r>
            <a:r>
              <a:rPr 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완벽한 정보 탐색의 결과</a:t>
            </a: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 아닌, 제한된 인지 자원을 효율적으로 사용하기 위해 </a:t>
            </a:r>
            <a:r>
              <a:rPr 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‘</a:t>
            </a:r>
            <a:r>
              <a:rPr lang="ko-KR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탐색’과</a:t>
            </a:r>
            <a:r>
              <a:rPr 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‘판단’ 사이의 균형을 맞추는 적응적 과정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​1.3. 삼중 네트워크 모델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271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DMN</a:t>
            </a:r>
            <a:r>
              <a:rPr lang="ko-KR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(디폴트 모드 네트워크):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기본 상태일 때 활성화</a:t>
            </a:r>
            <a:endParaRPr sz="180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핵심 영역: 내측 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전전두피질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mPFC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), </a:t>
            </a:r>
            <a:b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</a:b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후측 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대상피질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(PCC), 두정엽 일부(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Precuneus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), </a:t>
            </a:r>
            <a:b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</a:b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내측 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측두엽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(MTL)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에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위치한 해마 형성체 등</a:t>
            </a:r>
            <a:endParaRPr sz="1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전두극피질</a:t>
            </a:r>
            <a:r>
              <a:rPr lang="ko-KR" sz="18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sz="18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rlPFC</a:t>
            </a:r>
            <a:r>
              <a:rPr lang="ko-KR" sz="18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</a:t>
            </a:r>
            <a:r>
              <a:rPr 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: </a:t>
            </a:r>
            <a:r>
              <a:rPr lang="ko-KR" sz="18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DMN의</a:t>
            </a:r>
            <a:r>
              <a:rPr lang="ko-KR" sz="18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일부 혹은 밀접하게 상호작용하는 영역</a:t>
            </a:r>
            <a:endParaRPr sz="180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pic>
        <p:nvPicPr>
          <p:cNvPr id="183" name="Google Shape;18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9400" y="1825625"/>
            <a:ext cx="4863594" cy="369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​1.3. 삼중 네트워크 모델</a:t>
            </a:r>
            <a:endParaRPr sz="40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895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CEN</a:t>
            </a:r>
            <a:r>
              <a:rPr lang="ko-KR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</a:t>
            </a:r>
            <a:r>
              <a:rPr 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중앙 집행 네트워크</a:t>
            </a:r>
            <a:r>
              <a:rPr lang="ko-KR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):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고도로 집중한 상태에서 활성화</a:t>
            </a:r>
            <a:endParaRPr sz="180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작업 기억, 문제 해결, 의사 결정, 주의 통제 등의 작업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앎과 모름을 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가리기 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위해 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초기</a:t>
            </a:r>
            <a:r>
              <a:rPr lang="ko-KR" sz="1800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정보를 탐색하는 과정</a:t>
            </a:r>
            <a:endParaRPr sz="180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핵심 영역: 배외측 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전전두피질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(DLPFC), </a:t>
            </a:r>
            <a:b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</a:b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후측 </a:t>
            </a:r>
            <a:r>
              <a:rPr lang="ko-KR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두정피질</a:t>
            </a:r>
            <a:r>
              <a:rPr 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(PPC) 등</a:t>
            </a:r>
            <a:endParaRPr sz="1800" i="0" u="none" strike="noStrik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ko-KR" sz="18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CEN은</a:t>
            </a:r>
            <a:r>
              <a:rPr lang="ko-KR" sz="18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중요 자극을 감지한 SN </a:t>
            </a:r>
            <a:r>
              <a:rPr lang="ko-KR" sz="1800" b="1" i="0" u="none" strike="noStrik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으로부터</a:t>
            </a:r>
            <a:r>
              <a:rPr lang="ko-KR" sz="1800" b="1" i="0" u="none" strike="noStrik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  <a:sym typeface="Times New Roman"/>
              </a:rPr>
              <a:t> 주의 전환 신호를 받고, CEN 이 활성화되면 DMN 은 억제되게 된다.</a:t>
            </a:r>
            <a:endParaRPr sz="12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  <a:sym typeface="Times New Roman"/>
            </a:endParaRPr>
          </a:p>
        </p:txBody>
      </p:sp>
      <p:pic>
        <p:nvPicPr>
          <p:cNvPr id="191" name="Google Shape;19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9400" y="1825625"/>
            <a:ext cx="4863594" cy="369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3895</Words>
  <Application>Microsoft Office PowerPoint</Application>
  <PresentationFormat>와이드스크린</PresentationFormat>
  <Paragraphs>411</Paragraphs>
  <Slides>37</Slides>
  <Notes>37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37</vt:i4>
      </vt:variant>
    </vt:vector>
  </HeadingPairs>
  <TitlesOfParts>
    <vt:vector size="46" baseType="lpstr">
      <vt:lpstr>Economica</vt:lpstr>
      <vt:lpstr>Open Sans</vt:lpstr>
      <vt:lpstr>Times New Roman</vt:lpstr>
      <vt:lpstr>Malgun Gothic</vt:lpstr>
      <vt:lpstr>Malgun Gothic</vt:lpstr>
      <vt:lpstr>Arial</vt:lpstr>
      <vt:lpstr>Calibri</vt:lpstr>
      <vt:lpstr>Luxe</vt:lpstr>
      <vt:lpstr>Simple Light</vt:lpstr>
      <vt:lpstr>BCSC IDEA Hackathon 8조</vt:lpstr>
      <vt:lpstr>목차</vt:lpstr>
      <vt:lpstr>1. 인간은 ‘내가 모른다는 사실을 어떻게 (빨리) 알아채는지’ 그 메타인지의 신경 메커니즘을 추측하시오.</vt:lpstr>
      <vt:lpstr>1.1. 범주화를 통한 정보의 다양한 구조화</vt:lpstr>
      <vt:lpstr>1.2. 망각을 통한 기억의 공간 효율화 </vt:lpstr>
      <vt:lpstr>1.2. 인간 메타인지의 조기 판단 전략</vt:lpstr>
      <vt:lpstr>1. 효율적 탐색 및 조기 종결(가설)</vt:lpstr>
      <vt:lpstr>​1.3. 삼중 네트워크 모델</vt:lpstr>
      <vt:lpstr>​1.3. 삼중 네트워크 모델</vt:lpstr>
      <vt:lpstr>​1.3. 삼중 네트워크 모델</vt:lpstr>
      <vt:lpstr>신경 메커니즘</vt:lpstr>
      <vt:lpstr>(1) CEN의 다중 경로 탐색</vt:lpstr>
      <vt:lpstr>(2) ACC의 갈등 감지</vt:lpstr>
      <vt:lpstr>(3) rlPFC의 조기 종결 판단</vt:lpstr>
      <vt:lpstr>➤ 착각의 발생</vt:lpstr>
      <vt:lpstr>2. 당신의 가설(추측)이 맞는지 틀렸는지, ‘검증할 수 있는 실험 방법’을 명확하면서도 정교하게 제안하시오.</vt:lpstr>
      <vt:lpstr>검증 가정 및 목표</vt:lpstr>
      <vt:lpstr>실험 접근법 개요</vt:lpstr>
      <vt:lpstr>실험 장비 및 기법</vt:lpstr>
      <vt:lpstr>실험 패러다임: 수정된 지식 과제</vt:lpstr>
      <vt:lpstr>예상 문항 리스트</vt:lpstr>
      <vt:lpstr>핵심적인 대조 분석</vt:lpstr>
      <vt:lpstr>구체적인 결과 예측</vt:lpstr>
      <vt:lpstr>구체적인 결과 예측</vt:lpstr>
      <vt:lpstr>1단계 (상관관계 규명)</vt:lpstr>
      <vt:lpstr>1단계 (상관관계 규명)</vt:lpstr>
      <vt:lpstr>2단계 (인과관계 검증)</vt:lpstr>
      <vt:lpstr>2단계 (인과관계 검증)</vt:lpstr>
      <vt:lpstr>3. 인공지능도 자신이 모른다는 메타인지를 가질 수 있도록 하려면 어떻게 설계해야할 지 1번으로부터 얻은 인간의 신경 매커니즘을 인공지능 시스템에 적용해보시오.</vt:lpstr>
      <vt:lpstr>3.1 범주화 → 외부 메모리 시스템, LLM</vt:lpstr>
      <vt:lpstr>3.2 망각을 통한 정보 클러스터 경량화</vt:lpstr>
      <vt:lpstr>Encoding module​</vt:lpstr>
      <vt:lpstr>PowerPoint 프레젠테이션</vt:lpstr>
      <vt:lpstr>Attention map</vt:lpstr>
      <vt:lpstr>3.3 삼중 네트워크 모델-통합 모듈 시스템</vt:lpstr>
      <vt:lpstr>참고 문헌</vt:lpstr>
      <vt:lpstr>참고 문헌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HM</dc:creator>
  <cp:lastModifiedBy>영택 우</cp:lastModifiedBy>
  <cp:revision>1</cp:revision>
  <dcterms:modified xsi:type="dcterms:W3CDTF">2025-07-11T13:17:38Z</dcterms:modified>
</cp:coreProperties>
</file>